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366" r:id="rId2"/>
    <p:sldId id="368" r:id="rId3"/>
    <p:sldId id="371" r:id="rId4"/>
    <p:sldId id="369" r:id="rId5"/>
    <p:sldId id="276" r:id="rId6"/>
    <p:sldId id="435" r:id="rId7"/>
    <p:sldId id="277" r:id="rId8"/>
    <p:sldId id="278" r:id="rId9"/>
    <p:sldId id="279" r:id="rId10"/>
    <p:sldId id="280" r:id="rId11"/>
    <p:sldId id="434" r:id="rId12"/>
    <p:sldId id="281" r:id="rId13"/>
    <p:sldId id="282" r:id="rId14"/>
    <p:sldId id="283" r:id="rId15"/>
    <p:sldId id="391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431" r:id="rId61"/>
    <p:sldId id="432" r:id="rId62"/>
    <p:sldId id="438" r:id="rId63"/>
    <p:sldId id="437" r:id="rId64"/>
    <p:sldId id="343" r:id="rId65"/>
    <p:sldId id="344" r:id="rId66"/>
    <p:sldId id="346" r:id="rId67"/>
    <p:sldId id="347" r:id="rId68"/>
    <p:sldId id="348" r:id="rId69"/>
    <p:sldId id="349" r:id="rId70"/>
    <p:sldId id="350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  <p:sldId id="360" r:id="rId80"/>
    <p:sldId id="362" r:id="rId81"/>
    <p:sldId id="363" r:id="rId82"/>
    <p:sldId id="364" r:id="rId83"/>
    <p:sldId id="365" r:id="rId84"/>
    <p:sldId id="439" r:id="rId85"/>
    <p:sldId id="440" r:id="rId86"/>
    <p:sldId id="441" r:id="rId87"/>
    <p:sldId id="442" r:id="rId88"/>
    <p:sldId id="443" r:id="rId89"/>
    <p:sldId id="444" r:id="rId90"/>
    <p:sldId id="445" r:id="rId91"/>
    <p:sldId id="446" r:id="rId92"/>
    <p:sldId id="447" r:id="rId93"/>
    <p:sldId id="448" r:id="rId94"/>
    <p:sldId id="449" r:id="rId95"/>
    <p:sldId id="450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  <p:sldId id="462" r:id="rId108"/>
    <p:sldId id="463" r:id="rId109"/>
    <p:sldId id="464" r:id="rId110"/>
    <p:sldId id="465" r:id="rId111"/>
    <p:sldId id="466" r:id="rId112"/>
    <p:sldId id="467" r:id="rId113"/>
    <p:sldId id="468" r:id="rId114"/>
    <p:sldId id="469" r:id="rId115"/>
    <p:sldId id="470" r:id="rId1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da Kumar S" userId="d38cfc4f-a307-4b59-a855-1cc0f0b20a02" providerId="ADAL" clId="{28F3E912-EAD7-B542-9BF9-73332862902B}"/>
    <pc:docChg chg="modSld">
      <pc:chgData name="Ananda Kumar S" userId="d38cfc4f-a307-4b59-a855-1cc0f0b20a02" providerId="ADAL" clId="{28F3E912-EAD7-B542-9BF9-73332862902B}" dt="2021-02-03T08:38:01.935" v="0"/>
      <pc:docMkLst>
        <pc:docMk/>
      </pc:docMkLst>
      <pc:sldChg chg="addSp">
        <pc:chgData name="Ananda Kumar S" userId="d38cfc4f-a307-4b59-a855-1cc0f0b20a02" providerId="ADAL" clId="{28F3E912-EAD7-B542-9BF9-73332862902B}" dt="2021-02-03T08:38:01.935" v="0"/>
        <pc:sldMkLst>
          <pc:docMk/>
          <pc:sldMk cId="0" sldId="277"/>
        </pc:sldMkLst>
        <pc:inkChg chg="add">
          <ac:chgData name="Ananda Kumar S" userId="d38cfc4f-a307-4b59-a855-1cc0f0b20a02" providerId="ADAL" clId="{28F3E912-EAD7-B542-9BF9-73332862902B}" dt="2021-02-03T08:38:01.935" v="0"/>
          <ac:inkMkLst>
            <pc:docMk/>
            <pc:sldMk cId="0" sldId="277"/>
            <ac:inkMk id="6" creationId="{95BEA9E8-D3B3-1647-B864-8BE1D09BFEE4}"/>
          </ac:inkMkLst>
        </pc:inkChg>
      </pc:sldChg>
    </pc:docChg>
  </pc:docChgLst>
  <pc:docChgLst>
    <pc:chgData name="Ananda Kumar S" userId="d38cfc4f-a307-4b59-a855-1cc0f0b20a02" providerId="ADAL" clId="{F80889C8-74FB-7940-BF1A-E05DC83C57C6}"/>
    <pc:docChg chg="undo custSel modSld">
      <pc:chgData name="Ananda Kumar S" userId="d38cfc4f-a307-4b59-a855-1cc0f0b20a02" providerId="ADAL" clId="{F80889C8-74FB-7940-BF1A-E05DC83C57C6}" dt="2021-02-02T11:14:16.747" v="11"/>
      <pc:docMkLst>
        <pc:docMk/>
      </pc:docMkLst>
      <pc:sldChg chg="modSp">
        <pc:chgData name="Ananda Kumar S" userId="d38cfc4f-a307-4b59-a855-1cc0f0b20a02" providerId="ADAL" clId="{F80889C8-74FB-7940-BF1A-E05DC83C57C6}" dt="2021-02-02T11:13:37.933" v="10" actId="20577"/>
        <pc:sldMkLst>
          <pc:docMk/>
          <pc:sldMk cId="0" sldId="366"/>
        </pc:sldMkLst>
        <pc:spChg chg="mod">
          <ac:chgData name="Ananda Kumar S" userId="d38cfc4f-a307-4b59-a855-1cc0f0b20a02" providerId="ADAL" clId="{F80889C8-74FB-7940-BF1A-E05DC83C57C6}" dt="2021-02-02T11:13:37.933" v="10" actId="20577"/>
          <ac:spMkLst>
            <pc:docMk/>
            <pc:sldMk cId="0" sldId="366"/>
            <ac:spMk id="2" creationId="{00000000-0000-0000-0000-000000000000}"/>
          </ac:spMkLst>
        </pc:spChg>
      </pc:sldChg>
      <pc:sldChg chg="addSp">
        <pc:chgData name="Ananda Kumar S" userId="d38cfc4f-a307-4b59-a855-1cc0f0b20a02" providerId="ADAL" clId="{F80889C8-74FB-7940-BF1A-E05DC83C57C6}" dt="2021-02-02T11:14:16.747" v="11"/>
        <pc:sldMkLst>
          <pc:docMk/>
          <pc:sldMk cId="0" sldId="367"/>
        </pc:sldMkLst>
        <pc:inkChg chg="add">
          <ac:chgData name="Ananda Kumar S" userId="d38cfc4f-a307-4b59-a855-1cc0f0b20a02" providerId="ADAL" clId="{F80889C8-74FB-7940-BF1A-E05DC83C57C6}" dt="2021-02-02T11:14:16.747" v="11"/>
          <ac:inkMkLst>
            <pc:docMk/>
            <pc:sldMk cId="0" sldId="367"/>
            <ac:inkMk id="2" creationId="{11D41DE0-DB6D-4849-AB5D-CF2CF737960E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3T08:38:01.91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576 177 8283,'0'-35'-112,"0"1"1,0 5 0,0 4 0,-2 6 0,-3 3 0,-6 5 0,-3 6-9,-2 3 85,-8 2 1,-6 9 0,-9 5 0,-2 7 0,-5 6-1,-4 5 1,-4 6 0,3 1 0,2 2 0,7-2 0,6 2-1,8-2 1,8 0 0,7-5 0,8-4 0,5-5-170,5-1 1,12 2-1,9-4 1,5-3 157,1-1 0,5-2 0,0 2 0,-1 2 180,-2 1 1,-9 6 0,-4-4 0,-5 2 94,-5 3 0,-4 3 0,-9 1 0,-3 1-108,-6 5 0,-3-4 1,-2 5-1,0-2-133,0 1 0,2-1 1,3-7-1,6-1-59,3-2 0,16-2 0,9 1 0,11-2 71,9-1 0,10-5 0,4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AA2D3-97B8-48FE-9506-4B71515BD103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2DB69-D734-4346-B5EB-1B96AB5644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F3CE9-109B-48E8-9605-88F56CD049A9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96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BDBBA07-22D1-48F2-9E61-8B05195697F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06725" y="687388"/>
            <a:ext cx="3133725" cy="2349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94885" y="3264694"/>
            <a:ext cx="6360583" cy="2607469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804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B43C04-7A84-4E48-9EA5-302BE50BC13A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06725" y="687388"/>
            <a:ext cx="3133725" cy="2349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94885" y="3264694"/>
            <a:ext cx="6360583" cy="2607469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525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F7BB54E-FF9F-4748-BC02-AD16486B5E74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06725" y="687388"/>
            <a:ext cx="3133725" cy="2349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94885" y="3264694"/>
            <a:ext cx="6360583" cy="2607469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699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3F4FCDD-D2D3-4FEA-AE5B-A539216F018C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193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2815D1C-47F9-4838-B764-B2C72C4A11D0}" type="slidenum">
              <a:rPr lang="en-US" altLang="en-US">
                <a:latin typeface="Times New Roman" pitchFamily="18" charset="0"/>
              </a:rPr>
              <a:pPr/>
              <a:t>91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23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27630" y="203707"/>
            <a:ext cx="4888738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06FC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2140-479D-4837-B837-421920EA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71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9D3D3-7537-441E-AF39-37FE3488C2C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21544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9A167-2E52-4665-B309-381B49984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21544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A8A46-3BC8-498C-9AC8-2F9D82CCA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E632F-BDE7-44B3-8621-02EC741F94E6}" type="datetime1">
              <a:rPr lang="en-IN" altLang="en-US" smtClean="0"/>
              <a:t>08-04-2021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373CB-111D-4006-A0D6-A47208A9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Ananda Kumar 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04E4C-ADC0-496C-8108-DBFA4CFC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276999"/>
          </a:xfrm>
        </p:spPr>
        <p:txBody>
          <a:bodyPr/>
          <a:lstStyle>
            <a:lvl1pPr>
              <a:defRPr/>
            </a:lvl1pPr>
          </a:lstStyle>
          <a:p>
            <a:fld id="{98856B34-7F2A-4211-B027-2C0CD1AB67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99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8617" y="815086"/>
            <a:ext cx="382676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0825" y="2926461"/>
            <a:ext cx="7159625" cy="2201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www.guru99.com/images/1/092119_0729_LayersofOSI1.png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6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304800"/>
            <a:ext cx="6019800" cy="25186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sz="5400" b="1" dirty="0"/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b="1" dirty="0"/>
              <a:t>Data Communication and Networks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51190" y="6295958"/>
            <a:ext cx="14033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1</a:t>
            </a:fld>
            <a:endParaRPr sz="1400">
              <a:latin typeface="Times New Roman"/>
              <a:cs typeface="Times New Roman"/>
            </a:endParaRPr>
          </a:p>
        </p:txBody>
      </p:sp>
      <p:pic>
        <p:nvPicPr>
          <p:cNvPr id="6146" name="Picture 2" descr="Image result for Network and Communi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3429000"/>
            <a:ext cx="3810000" cy="2066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686175"/>
            <a:ext cx="1381125" cy="1343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34275" y="3686175"/>
            <a:ext cx="1371600" cy="1343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0" y="4322698"/>
            <a:ext cx="6172200" cy="10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0500" y="4548123"/>
            <a:ext cx="1143000" cy="238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73960" y="14986"/>
            <a:ext cx="524637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95"/>
              </a:spcBef>
            </a:pPr>
            <a:r>
              <a:rPr sz="4000" b="1" spc="-5">
                <a:solidFill>
                  <a:srgbClr val="053CE8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053CE8"/>
                </a:solidFill>
                <a:latin typeface="Times New Roman"/>
                <a:cs typeface="Times New Roman"/>
              </a:rPr>
              <a:t>Components of a Data  Communication</a:t>
            </a:r>
            <a:r>
              <a:rPr sz="4000" b="1" spc="-25" dirty="0">
                <a:solidFill>
                  <a:srgbClr val="053CE8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053CE8"/>
                </a:solidFill>
                <a:latin typeface="Times New Roman"/>
                <a:cs typeface="Times New Roman"/>
              </a:rPr>
              <a:t>System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5335" y="2181860"/>
            <a:ext cx="876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Figure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1-1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63900" y="3429000"/>
            <a:ext cx="2581275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2925" y="1447800"/>
            <a:ext cx="1209675" cy="1752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91400" y="1447800"/>
            <a:ext cx="1295400" cy="1752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940" y="5357266"/>
            <a:ext cx="78149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Protocol</a:t>
            </a:r>
            <a:r>
              <a:rPr sz="2400" b="1" dirty="0">
                <a:latin typeface="Times New Roman"/>
                <a:cs typeface="Times New Roman"/>
              </a:rPr>
              <a:t>: is a set </a:t>
            </a:r>
            <a:r>
              <a:rPr sz="2400" b="1" spc="-5" dirty="0">
                <a:latin typeface="Times New Roman"/>
                <a:cs typeface="Times New Roman"/>
              </a:rPr>
              <a:t>of </a:t>
            </a:r>
            <a:r>
              <a:rPr sz="2400" b="1" dirty="0">
                <a:latin typeface="Times New Roman"/>
                <a:cs typeface="Times New Roman"/>
              </a:rPr>
              <a:t>rules that governs data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communications.  </a:t>
            </a:r>
            <a:r>
              <a:rPr sz="2400" b="1" spc="-5" dirty="0">
                <a:latin typeface="Times New Roman"/>
                <a:cs typeface="Times New Roman"/>
              </a:rPr>
              <a:t>It </a:t>
            </a:r>
            <a:r>
              <a:rPr sz="2400" b="1" spc="-15" dirty="0">
                <a:latin typeface="Times New Roman"/>
                <a:cs typeface="Times New Roman"/>
              </a:rPr>
              <a:t>represents </a:t>
            </a:r>
            <a:r>
              <a:rPr sz="2400" b="1" spc="-5" dirty="0">
                <a:latin typeface="Times New Roman"/>
                <a:cs typeface="Times New Roman"/>
              </a:rPr>
              <a:t>an agreement between the </a:t>
            </a:r>
            <a:r>
              <a:rPr sz="2400" b="1" dirty="0">
                <a:latin typeface="Times New Roman"/>
                <a:cs typeface="Times New Roman"/>
              </a:rPr>
              <a:t>communicating  devices. </a:t>
            </a:r>
            <a:r>
              <a:rPr sz="2400" b="1" spc="-10" dirty="0">
                <a:latin typeface="Times New Roman"/>
                <a:cs typeface="Times New Roman"/>
              </a:rPr>
              <a:t>Without </a:t>
            </a:r>
            <a:r>
              <a:rPr sz="2400" b="1" dirty="0">
                <a:latin typeface="Times New Roman"/>
                <a:cs typeface="Times New Roman"/>
              </a:rPr>
              <a:t>a </a:t>
            </a:r>
            <a:r>
              <a:rPr sz="2400" b="1" spc="-10" dirty="0">
                <a:latin typeface="Times New Roman"/>
                <a:cs typeface="Times New Roman"/>
              </a:rPr>
              <a:t>protocol two </a:t>
            </a:r>
            <a:r>
              <a:rPr sz="2400" b="1" dirty="0">
                <a:latin typeface="Times New Roman"/>
                <a:cs typeface="Times New Roman"/>
              </a:rPr>
              <a:t>devices may </a:t>
            </a:r>
            <a:r>
              <a:rPr sz="2400" b="1" spc="-5" dirty="0">
                <a:latin typeface="Times New Roman"/>
                <a:cs typeface="Times New Roman"/>
              </a:rPr>
              <a:t>be </a:t>
            </a:r>
            <a:r>
              <a:rPr sz="2400" b="1" dirty="0">
                <a:latin typeface="Times New Roman"/>
                <a:cs typeface="Times New Roman"/>
              </a:rPr>
              <a:t>connected  </a:t>
            </a:r>
            <a:r>
              <a:rPr sz="2400" b="1" spc="-5" dirty="0">
                <a:latin typeface="Times New Roman"/>
                <a:cs typeface="Times New Roman"/>
              </a:rPr>
              <a:t>but not</a:t>
            </a:r>
            <a:r>
              <a:rPr sz="2400" b="1" dirty="0">
                <a:latin typeface="Times New Roman"/>
                <a:cs typeface="Times New Roman"/>
              </a:rPr>
              <a:t> communicating.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190"/>
            <a:ext cx="7886700" cy="461652"/>
          </a:xfrm>
        </p:spPr>
        <p:txBody>
          <a:bodyPr>
            <a:normAutofit fontScale="90000"/>
          </a:bodyPr>
          <a:lstStyle/>
          <a:p>
            <a:r>
              <a:rPr lang="en-IN" dirty="0"/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31084" y="1490973"/>
            <a:ext cx="8674377" cy="41867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link layer is responsible for moving frames from one hop (node) to the next</a:t>
            </a:r>
          </a:p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Framing. The data link layer divides the stream of bits received from the network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into manageable data units called frames</a:t>
            </a:r>
          </a:p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Data link layer attempts to provide reliable communication over the physical layer interface. </a:t>
            </a:r>
          </a:p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r>
              <a:rPr lang="en-US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Breaks the outgoing data into frames and reassemble the received frames.</a:t>
            </a:r>
          </a:p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r>
              <a:rPr lang="en-US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Create and detect frame boundaries.</a:t>
            </a:r>
          </a:p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Handle errors by implementing an acknowledgement and retransmission scheme.</a:t>
            </a:r>
          </a:p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r>
              <a:rPr lang="en-US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Implement flow control.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link layer is subdivided into two types of sublayers: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Access Control (MAC) layer- It is responsible for controlling how device in a network gain access to medium and permits to transmit data.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link control layer- This layer is responsible for identity and encapsulating network-layer protocols and allows you to find the error.</a:t>
            </a:r>
          </a:p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you to add header to the frame to define the physical address of the source and the destination machine</a:t>
            </a:r>
          </a:p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endParaRPr lang="en-US" altLang="en-US" b="1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73819" algn="just" defTabSz="310754">
              <a:lnSpc>
                <a:spcPct val="80000"/>
              </a:lnSpc>
              <a:buClr>
                <a:srgbClr val="CC0000"/>
              </a:buClr>
            </a:pPr>
            <a:endParaRPr lang="en-US" altLang="en-US" b="1" dirty="0">
              <a:solidFill>
                <a:srgbClr val="000066"/>
              </a:solidFill>
              <a:ea typeface="ＭＳ Ｐゴシック" pitchFamily="34" charset="-128"/>
            </a:endParaRP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42787190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06" y="1282252"/>
            <a:ext cx="5232274" cy="326350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35681453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0"/>
            <a:ext cx="7886700" cy="677108"/>
          </a:xfrm>
        </p:spPr>
        <p:txBody>
          <a:bodyPr/>
          <a:lstStyle/>
          <a:p>
            <a:r>
              <a:rPr lang="en-IN" dirty="0"/>
              <a:t>Physical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93" y="1431339"/>
            <a:ext cx="8604803" cy="4266268"/>
          </a:xfrm>
        </p:spPr>
        <p:txBody>
          <a:bodyPr>
            <a:normAutofit fontScale="62500" lnSpcReduction="20000"/>
          </a:bodyPr>
          <a:lstStyle/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0066"/>
                </a:solidFill>
                <a:ea typeface="ＭＳ Ｐゴシック" pitchFamily="34" charset="-128"/>
              </a:rPr>
              <a:t>Provides physical interface for transmission of information.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B050"/>
                </a:solidFill>
                <a:ea typeface="ＭＳ Ｐゴシック" pitchFamily="34" charset="-128"/>
              </a:rPr>
              <a:t>Defines rules by which bits are passed from one system to another on a physical communication medium</a:t>
            </a:r>
            <a:r>
              <a:rPr lang="en-US" altLang="en-US" b="1" dirty="0">
                <a:solidFill>
                  <a:srgbClr val="000066"/>
                </a:solidFill>
                <a:ea typeface="ＭＳ Ｐゴシック" pitchFamily="34" charset="-128"/>
              </a:rPr>
              <a:t>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0066"/>
                </a:solidFill>
                <a:ea typeface="ＭＳ Ｐゴシック" pitchFamily="34" charset="-128"/>
              </a:rPr>
              <a:t>Covers all - mechanical, electrical, functional and procedural - aspects for physical communication.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US" dirty="0"/>
              <a:t>Data rate. The transmission rate-the number of bits sent each second-is also</a:t>
            </a:r>
            <a:br>
              <a:rPr lang="en-US" dirty="0"/>
            </a:br>
            <a:r>
              <a:rPr lang="en-US" dirty="0"/>
              <a:t>defined by the physical layer</a:t>
            </a:r>
          </a:p>
          <a:p>
            <a:pPr marL="294085" indent="-220266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IN" dirty="0"/>
              <a:t>Line configuration </a:t>
            </a:r>
          </a:p>
          <a:p>
            <a:pPr marL="294085" indent="-220266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IN" dirty="0"/>
              <a:t>Physical topology. </a:t>
            </a:r>
          </a:p>
          <a:p>
            <a:pPr marL="294085" indent="-220266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IN" dirty="0"/>
              <a:t>Transmission mode.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US" dirty="0"/>
          </a:p>
          <a:p>
            <a:pPr marL="73819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</a:pPr>
            <a:br>
              <a:rPr lang="en-US" dirty="0"/>
            </a:br>
            <a:endParaRPr lang="en-US" altLang="en-US" b="1" dirty="0">
              <a:solidFill>
                <a:srgbClr val="000066"/>
              </a:solidFill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513" y="1801467"/>
            <a:ext cx="3311324" cy="335771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36113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29" y="688285"/>
            <a:ext cx="3504632" cy="448518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011" y="1095790"/>
            <a:ext cx="3693337" cy="4236028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1157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1"/>
            <a:ext cx="7886700" cy="431834"/>
          </a:xfrm>
        </p:spPr>
        <p:txBody>
          <a:bodyPr>
            <a:normAutofit fontScale="90000"/>
          </a:bodyPr>
          <a:lstStyle/>
          <a:p>
            <a:r>
              <a:rPr lang="en-IN" dirty="0"/>
              <a:t>Summary </a:t>
            </a:r>
          </a:p>
        </p:txBody>
      </p:sp>
      <p:pic>
        <p:nvPicPr>
          <p:cNvPr id="4" name="Content Placeholder 3" descr="https://www.guru99.com/images/1/092119_0729_LayersofOSI1.pn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28" y="628650"/>
            <a:ext cx="6546542" cy="52478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384049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0152" y="970125"/>
            <a:ext cx="6858000" cy="141327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sz="5400" dirty="0"/>
              <a:t>TCP/IP Protocol Suite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44" y="2253709"/>
            <a:ext cx="5119352" cy="339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3451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7229"/>
            <a:ext cx="7886700" cy="677108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11" y="1521351"/>
            <a:ext cx="7886700" cy="326350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TCP/IP protocol suite, also referred to as the Internet</a:t>
            </a:r>
            <a:br>
              <a:rPr lang="en-US" dirty="0"/>
            </a:br>
            <a:r>
              <a:rPr lang="en-US" dirty="0"/>
              <a:t>protocol suite </a:t>
            </a:r>
          </a:p>
          <a:p>
            <a:r>
              <a:rPr lang="en-US" dirty="0"/>
              <a:t>It is named after the </a:t>
            </a:r>
            <a:r>
              <a:rPr lang="en-US" dirty="0">
                <a:solidFill>
                  <a:srgbClr val="FF0000"/>
                </a:solidFill>
              </a:rPr>
              <a:t>two most important protocols in the suite</a:t>
            </a:r>
            <a:r>
              <a:rPr lang="en-US" dirty="0"/>
              <a:t>: the Transmission Control Protocol (TCP) and the Internet Protocol (IP) </a:t>
            </a:r>
          </a:p>
          <a:p>
            <a:r>
              <a:rPr lang="en-US" dirty="0"/>
              <a:t>The TCP/IP protocol suite was developed </a:t>
            </a:r>
            <a:r>
              <a:rPr lang="en-US" dirty="0">
                <a:solidFill>
                  <a:srgbClr val="FF0000"/>
                </a:solidFill>
              </a:rPr>
              <a:t>before the OSI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reference model.</a:t>
            </a:r>
            <a:r>
              <a:rPr lang="en-US" dirty="0"/>
              <a:t> As such, </a:t>
            </a:r>
            <a:r>
              <a:rPr lang="en-US" dirty="0">
                <a:solidFill>
                  <a:srgbClr val="FF0000"/>
                </a:solidFill>
              </a:rPr>
              <a:t>it does not directly map to the 7-layer</a:t>
            </a:r>
            <a:br>
              <a:rPr lang="en-US" dirty="0"/>
            </a:br>
            <a:r>
              <a:rPr lang="en-US" dirty="0"/>
              <a:t>OSI reference model. The TCP/IP protocol stack has only 5 layers</a:t>
            </a:r>
            <a:br>
              <a:rPr lang="en-US" dirty="0"/>
            </a:br>
            <a:r>
              <a:rPr lang="en-US" dirty="0"/>
              <a:t>that can be loosely mapped to the OSI protocol stack,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4239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469" y="857251"/>
            <a:ext cx="7886700" cy="677108"/>
          </a:xfrm>
        </p:spPr>
        <p:txBody>
          <a:bodyPr/>
          <a:lstStyle/>
          <a:p>
            <a:r>
              <a:rPr lang="en-IN" dirty="0"/>
              <a:t>Application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5781"/>
            <a:ext cx="8644944" cy="4387637"/>
          </a:xfrm>
        </p:spPr>
        <p:txBody>
          <a:bodyPr>
            <a:no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layer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TCP/IP is equivalent to the combined session, presentation, and application layers in the OSI model.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TCP/IP specifications described a lot of applications that were at the top of the protocol stack. Some of them were TELNET, FTP, SMTP, DNS etc.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TELNET is a two-way communication protocol which allows connecting to a remote machine and run applications on it.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FTP(File Transfer Protocol) is a protocol, that allows File transfer amongst computer users connected over a network. It is reliable, simple and efficient.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SMTP(Simple Mail Transport Protocol) is a protocol, which is used to transport electronic mail between a source and destination, directed via a route.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DNS(Domain Name Server) resolves an IP address into a textual address for Hosts connected over a network.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93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1"/>
            <a:ext cx="7886700" cy="5119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Transport Layer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83" y="1473053"/>
            <a:ext cx="8161183" cy="376945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It decides if data transmission should be on parallel path or single path.</a:t>
            </a:r>
          </a:p>
          <a:p>
            <a:r>
              <a:rPr lang="en-US" dirty="0"/>
              <a:t>Functions such as multiplexing, segmenting or splitting on the data is done by transport layer.</a:t>
            </a:r>
          </a:p>
          <a:p>
            <a:r>
              <a:rPr lang="en-US" dirty="0"/>
              <a:t>Transport layer breaks the message (data) into small units so that they are handled more efficiently by the network layer.</a:t>
            </a:r>
          </a:p>
          <a:p>
            <a:r>
              <a:rPr lang="en-US" dirty="0"/>
              <a:t>Transport layer also arrange the packets to be sent, in sequence.</a:t>
            </a:r>
          </a:p>
          <a:p>
            <a:r>
              <a:rPr lang="en-US" dirty="0"/>
              <a:t>Transport layer was represented in </a:t>
            </a:r>
            <a:r>
              <a:rPr lang="en-US" i="1" dirty="0"/>
              <a:t>TCP/IP </a:t>
            </a:r>
            <a:r>
              <a:rPr lang="en-US" dirty="0"/>
              <a:t>by two protocols: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Transmission Control Protocol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User Datagram Protocol</a:t>
            </a:r>
            <a:r>
              <a:rPr lang="en-US" dirty="0"/>
              <a:t>. </a:t>
            </a:r>
          </a:p>
          <a:p>
            <a:r>
              <a:rPr lang="en-IN" b="1" i="1" dirty="0">
                <a:solidFill>
                  <a:srgbClr val="0070C0"/>
                </a:solidFill>
              </a:rPr>
              <a:t>Stream Control Transmission Protocol</a:t>
            </a:r>
            <a:r>
              <a:rPr lang="en-IN" b="1" dirty="0">
                <a:solidFill>
                  <a:srgbClr val="0070C0"/>
                </a:solidFill>
              </a:rPr>
              <a:t> </a:t>
            </a:r>
            <a:br>
              <a:rPr lang="en-IN" dirty="0"/>
            </a:br>
            <a:r>
              <a:rPr lang="en-US" dirty="0"/>
              <a:t>newer applications such as voice over the Internet. It is a transport layer protocol that combines the best features of UDP and TCP.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38896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cp and udp differen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1" y="857250"/>
            <a:ext cx="4140778" cy="502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cp and udp dif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034" y="934523"/>
            <a:ext cx="4893779" cy="468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6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609600"/>
            <a:ext cx="83153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0"/>
            <a:ext cx="7886700" cy="677108"/>
          </a:xfrm>
        </p:spPr>
        <p:txBody>
          <a:bodyPr/>
          <a:lstStyle/>
          <a:p>
            <a:r>
              <a:rPr lang="en-IN" dirty="0"/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59" y="1354207"/>
            <a:ext cx="7886700" cy="40363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Selection of a packet switching network which is based on a connectionless internetwork layer is called a internet layer.(</a:t>
            </a:r>
            <a:r>
              <a:rPr lang="en-US" dirty="0">
                <a:solidFill>
                  <a:srgbClr val="C00000"/>
                </a:solidFill>
              </a:rPr>
              <a:t>at the network layer, is a packet-switched network –Connectionless-Unreliable</a:t>
            </a:r>
            <a:r>
              <a:rPr lang="en-US" dirty="0"/>
              <a:t>)</a:t>
            </a:r>
          </a:p>
          <a:p>
            <a:r>
              <a:rPr lang="en-US" dirty="0"/>
              <a:t>It is the layer which holds the whole architecture together.</a:t>
            </a:r>
          </a:p>
          <a:p>
            <a:r>
              <a:rPr lang="en-US" dirty="0"/>
              <a:t>It helps the packet to travel independently to the destination.</a:t>
            </a:r>
          </a:p>
          <a:p>
            <a:r>
              <a:rPr lang="en-US" dirty="0"/>
              <a:t>Order in which packets are received is different from the way they are sent.</a:t>
            </a:r>
          </a:p>
          <a:p>
            <a:r>
              <a:rPr lang="en-US" dirty="0"/>
              <a:t>The various functions performed by the Internet Layer are:</a:t>
            </a:r>
          </a:p>
          <a:p>
            <a:pPr lvl="1"/>
            <a:r>
              <a:rPr lang="en-US" dirty="0"/>
              <a:t>Delivering IP packets</a:t>
            </a:r>
          </a:p>
          <a:p>
            <a:pPr lvl="1"/>
            <a:r>
              <a:rPr lang="en-US" dirty="0"/>
              <a:t>Performing routing</a:t>
            </a:r>
          </a:p>
          <a:p>
            <a:pPr lvl="1"/>
            <a:r>
              <a:rPr lang="en-US" dirty="0"/>
              <a:t>Avoiding congestion</a:t>
            </a:r>
          </a:p>
          <a:p>
            <a:r>
              <a:rPr lang="en-US" i="1" dirty="0"/>
              <a:t>TCP/IP </a:t>
            </a:r>
            <a:r>
              <a:rPr lang="en-US" dirty="0"/>
              <a:t>supports the Internetworking Protocol(IP).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IP, in turn, uses four supporting protocols: ARP,</a:t>
            </a:r>
            <a:br>
              <a:rPr lang="en-US" dirty="0"/>
            </a:br>
            <a:r>
              <a:rPr lang="en-US" dirty="0"/>
              <a:t>RARP, ICMP, and IGMP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018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57250"/>
            <a:ext cx="5402402" cy="514350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Internetworking Protocol (IP)</a:t>
            </a:r>
            <a:br>
              <a:rPr lang="en-US" i="1" dirty="0"/>
            </a:br>
            <a:r>
              <a:rPr lang="en-US" dirty="0"/>
              <a:t>The Internetworking Protocol (IP) is the transmission mechanism used by the TCP/IP protocols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Unreliable, connectionless protocol-a best-effort delivery service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term </a:t>
            </a:r>
            <a:r>
              <a:rPr lang="en-US" i="1" dirty="0"/>
              <a:t>best effort </a:t>
            </a:r>
            <a:r>
              <a:rPr lang="en-US" dirty="0"/>
              <a:t>means that </a:t>
            </a:r>
            <a:r>
              <a:rPr lang="en-US" dirty="0">
                <a:solidFill>
                  <a:srgbClr val="C00000"/>
                </a:solidFill>
              </a:rPr>
              <a:t>IP provides no error checking or tracking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IP transports data in packets </a:t>
            </a:r>
            <a:r>
              <a:rPr lang="en-US" dirty="0">
                <a:solidFill>
                  <a:srgbClr val="C00000"/>
                </a:solidFill>
              </a:rPr>
              <a:t>called </a:t>
            </a:r>
            <a:r>
              <a:rPr lang="en-US" i="1" dirty="0">
                <a:solidFill>
                  <a:srgbClr val="C00000"/>
                </a:solidFill>
              </a:rPr>
              <a:t>datagrams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342900" lvl="1"/>
            <a:r>
              <a:rPr lang="en-US" b="1" dirty="0">
                <a:solidFill>
                  <a:srgbClr val="7030A0"/>
                </a:solidFill>
              </a:rPr>
              <a:t>1  ARP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sz="1350" dirty="0"/>
              <a:t>Address Resolution Protocol (</a:t>
            </a:r>
            <a:r>
              <a:rPr lang="en-US" sz="1350" b="1" dirty="0"/>
              <a:t>ARP</a:t>
            </a:r>
            <a:r>
              <a:rPr lang="en-US" sz="1350" dirty="0"/>
              <a:t>) is a procedure for mapping a dynamic Internet Protocol address (IP address) to a permanent physical machine address in a local area network (LAN)</a:t>
            </a:r>
          </a:p>
          <a:p>
            <a:pPr marL="342900" lvl="1"/>
            <a:r>
              <a:rPr lang="en-US" sz="1350" b="1" dirty="0">
                <a:solidFill>
                  <a:srgbClr val="7030A0"/>
                </a:solidFill>
              </a:rPr>
              <a:t>2 RARP: </a:t>
            </a:r>
            <a:r>
              <a:rPr lang="en-US" sz="1350" dirty="0"/>
              <a:t>Reverse Address Resolution Protocol (RARP) allows a host to discover its Internet address when it knows only its physical address. It is used when a computer is connected to a network for </a:t>
            </a:r>
            <a:r>
              <a:rPr lang="en-US" sz="1350" dirty="0">
                <a:solidFill>
                  <a:srgbClr val="C00000"/>
                </a:solidFill>
              </a:rPr>
              <a:t>the first time or when a diskless computer is booted 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b="1" dirty="0">
                <a:solidFill>
                  <a:srgbClr val="7030A0"/>
                </a:solidFill>
              </a:rPr>
              <a:t>3 </a:t>
            </a:r>
            <a:r>
              <a:rPr lang="en-US" sz="1350" b="1" i="1" dirty="0">
                <a:solidFill>
                  <a:srgbClr val="7030A0"/>
                </a:solidFill>
              </a:rPr>
              <a:t>Internet Control Message Protocol</a:t>
            </a:r>
            <a:br>
              <a:rPr lang="en-US" sz="1350" i="1" dirty="0"/>
            </a:br>
            <a:r>
              <a:rPr lang="en-US" sz="1350" dirty="0"/>
              <a:t>The Internet Control Message Protocol (ICMP) is a mechanism used by hosts and gateways to send notification of datagram problems back to the sender </a:t>
            </a:r>
            <a:br>
              <a:rPr lang="en-US" sz="1350" dirty="0"/>
            </a:br>
            <a:r>
              <a:rPr lang="en-US" sz="1350" b="1" dirty="0">
                <a:solidFill>
                  <a:srgbClr val="7030A0"/>
                </a:solidFill>
              </a:rPr>
              <a:t>4 The Internet Group Message Protocol (IGMP) </a:t>
            </a:r>
            <a:br>
              <a:rPr lang="en-US" sz="1350" dirty="0"/>
            </a:br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2052" name="Picture 4" descr="Image result for A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22" y="1098729"/>
            <a:ext cx="2821718" cy="20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1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1354217"/>
          </a:xfrm>
        </p:spPr>
        <p:txBody>
          <a:bodyPr/>
          <a:lstStyle/>
          <a:p>
            <a:r>
              <a:rPr lang="en-IN" dirty="0"/>
              <a:t>Data Link Layer and Physical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19758"/>
            <a:ext cx="7886700" cy="5232202"/>
          </a:xfrm>
        </p:spPr>
        <p:txBody>
          <a:bodyPr/>
          <a:lstStyle/>
          <a:p>
            <a:r>
              <a:rPr lang="en-IN" dirty="0"/>
              <a:t>Coverts the data units into frames, Error detection and Corrections done</a:t>
            </a:r>
          </a:p>
          <a:p>
            <a:r>
              <a:rPr lang="en-IN" dirty="0"/>
              <a:t>Supporting protocols, IEEE 802.3, IEEE 802.4, IEEE 802.5, 802.11,,etc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Physical layer converts the data into bits,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42" y="2945791"/>
            <a:ext cx="4199982" cy="170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0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1"/>
            <a:ext cx="7886700" cy="67710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7250"/>
            <a:ext cx="4337138" cy="2530699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5" y="2344759"/>
            <a:ext cx="4598607" cy="3053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87" y="3466328"/>
            <a:ext cx="3829050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15" y="982819"/>
            <a:ext cx="7886700" cy="4565108"/>
          </a:xfrm>
        </p:spPr>
        <p:txBody>
          <a:bodyPr>
            <a:normAutofit/>
          </a:bodyPr>
          <a:lstStyle/>
          <a:p>
            <a:r>
              <a:rPr lang="en-US" dirty="0"/>
              <a:t>Merits of TCP/IP model</a:t>
            </a:r>
          </a:p>
          <a:p>
            <a:pPr lvl="1"/>
            <a:r>
              <a:rPr lang="en-US" dirty="0"/>
              <a:t>It operated independently.</a:t>
            </a:r>
          </a:p>
          <a:p>
            <a:pPr lvl="1"/>
            <a:r>
              <a:rPr lang="en-US" dirty="0"/>
              <a:t>It is scalable.</a:t>
            </a:r>
          </a:p>
          <a:p>
            <a:pPr lvl="1"/>
            <a:r>
              <a:rPr lang="en-US" dirty="0"/>
              <a:t>Client/server architecture.</a:t>
            </a:r>
          </a:p>
          <a:p>
            <a:pPr lvl="1"/>
            <a:r>
              <a:rPr lang="en-US" dirty="0"/>
              <a:t>Supports a number of routing protocols.</a:t>
            </a:r>
          </a:p>
          <a:p>
            <a:pPr lvl="1"/>
            <a:r>
              <a:rPr lang="en-US" dirty="0"/>
              <a:t>Can be used to establish a connection between two computers.</a:t>
            </a:r>
          </a:p>
          <a:p>
            <a:r>
              <a:rPr lang="en-US" dirty="0"/>
              <a:t>Demerits of TCP/IP</a:t>
            </a:r>
          </a:p>
          <a:p>
            <a:pPr lvl="1"/>
            <a:r>
              <a:rPr lang="en-US" dirty="0"/>
              <a:t>In this, the transport layer does not guarantee delivery of packets.</a:t>
            </a:r>
          </a:p>
          <a:p>
            <a:pPr lvl="1"/>
            <a:r>
              <a:rPr lang="en-US" dirty="0"/>
              <a:t>The model cannot be used in any other application.</a:t>
            </a:r>
          </a:p>
          <a:p>
            <a:pPr lvl="1"/>
            <a:r>
              <a:rPr lang="en-US" dirty="0"/>
              <a:t>Replacing protocol is not easy.</a:t>
            </a:r>
          </a:p>
        </p:txBody>
      </p:sp>
    </p:spTree>
    <p:extLst>
      <p:ext uri="{BB962C8B-B14F-4D97-AF65-F5344CB8AC3E}">
        <p14:creationId xmlns:p14="http://schemas.microsoft.com/office/powerpoint/2010/main" val="9527161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38" y="1020561"/>
            <a:ext cx="8654603" cy="49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5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3" y="84836"/>
            <a:ext cx="90551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2850" marR="5080" indent="-3740785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00176C"/>
                </a:solidFill>
                <a:latin typeface="Times New Roman"/>
                <a:cs typeface="Times New Roman"/>
              </a:rPr>
              <a:t>Characteristics of a Data Communication  System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1344295"/>
            <a:ext cx="8090534" cy="5107808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marR="242570" indent="-342900">
              <a:lnSpc>
                <a:spcPct val="80000"/>
              </a:lnSpc>
              <a:spcBef>
                <a:spcPts val="869"/>
              </a:spcBef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b="1" i="1">
                <a:solidFill>
                  <a:srgbClr val="00AF50"/>
                </a:solidFill>
                <a:latin typeface="Times New Roman"/>
                <a:cs typeface="Times New Roman"/>
              </a:rPr>
              <a:t>Delivery</a:t>
            </a:r>
            <a:r>
              <a:rPr lang="en-US" sz="3200" b="1" i="1" dirty="0">
                <a:solidFill>
                  <a:srgbClr val="00AF50"/>
                </a:solidFill>
                <a:latin typeface="Times New Roman"/>
                <a:cs typeface="Times New Roman"/>
              </a:rPr>
              <a:t>: </a:t>
            </a:r>
            <a:r>
              <a:rPr sz="3200">
                <a:latin typeface="Times New Roman"/>
                <a:cs typeface="Times New Roman"/>
              </a:rPr>
              <a:t>System </a:t>
            </a:r>
            <a:r>
              <a:rPr sz="3200" dirty="0">
                <a:latin typeface="Times New Roman"/>
                <a:cs typeface="Times New Roman"/>
              </a:rPr>
              <a:t>must deliver data to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correct  destination. Data must be received by only  intended device or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user.</a:t>
            </a:r>
            <a:endParaRPr sz="3200">
              <a:latin typeface="Times New Roman"/>
              <a:cs typeface="Times New Roman"/>
            </a:endParaRPr>
          </a:p>
          <a:p>
            <a:pPr marL="355600" marR="1123950" indent="-342900">
              <a:lnSpc>
                <a:spcPct val="80000"/>
              </a:lnSpc>
              <a:spcBef>
                <a:spcPts val="2690"/>
              </a:spcBef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b="1" i="1" dirty="0">
                <a:solidFill>
                  <a:srgbClr val="00AF50"/>
                </a:solidFill>
                <a:latin typeface="Times New Roman"/>
                <a:cs typeface="Times New Roman"/>
              </a:rPr>
              <a:t>Accuracy: </a:t>
            </a:r>
            <a:r>
              <a:rPr sz="3200" dirty="0">
                <a:latin typeface="Times New Roman"/>
                <a:cs typeface="Times New Roman"/>
              </a:rPr>
              <a:t>The system must deliver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  accurately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070"/>
              </a:lnSpc>
              <a:spcBef>
                <a:spcPts val="2670"/>
              </a:spcBef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b="1" i="1" dirty="0">
                <a:solidFill>
                  <a:srgbClr val="00AF50"/>
                </a:solidFill>
                <a:latin typeface="Times New Roman"/>
                <a:cs typeface="Times New Roman"/>
              </a:rPr>
              <a:t>Timeliness</a:t>
            </a:r>
            <a:r>
              <a:rPr sz="3200" b="1" i="1">
                <a:solidFill>
                  <a:srgbClr val="00AF50"/>
                </a:solidFill>
                <a:latin typeface="Times New Roman"/>
                <a:cs typeface="Times New Roman"/>
              </a:rPr>
              <a:t>: </a:t>
            </a:r>
            <a:r>
              <a:rPr lang="en-US" sz="3200" dirty="0">
                <a:latin typeface="Times New Roman"/>
                <a:cs typeface="Times New Roman"/>
              </a:rPr>
              <a:t>The</a:t>
            </a:r>
            <a:r>
              <a:rPr sz="320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system must deliver data </a:t>
            </a:r>
            <a:r>
              <a:rPr sz="3200" spc="-5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a  timely manner. Data delivered later are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useless.</a:t>
            </a:r>
            <a:endParaRPr sz="3200">
              <a:latin typeface="Times New Roman"/>
              <a:cs typeface="Times New Roman"/>
            </a:endParaRPr>
          </a:p>
          <a:p>
            <a:pPr marL="355600" marR="67945" indent="-342900">
              <a:lnSpc>
                <a:spcPts val="3070"/>
              </a:lnSpc>
              <a:spcBef>
                <a:spcPts val="2690"/>
              </a:spcBef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b="1" i="1" dirty="0">
                <a:solidFill>
                  <a:srgbClr val="00AF50"/>
                </a:solidFill>
                <a:latin typeface="Times New Roman"/>
                <a:cs typeface="Times New Roman"/>
              </a:rPr>
              <a:t>Jitter: </a:t>
            </a:r>
            <a:r>
              <a:rPr sz="3200" dirty="0">
                <a:latin typeface="Times New Roman"/>
                <a:cs typeface="Times New Roman"/>
              </a:rPr>
              <a:t>Variation in the packet arrival time. It</a:t>
            </a:r>
            <a:r>
              <a:rPr sz="3200" spc="-1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  the uneven delay in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delivery of audio or  video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packets.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7597" y="662381"/>
            <a:ext cx="23679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05" dirty="0"/>
              <a:t> </a:t>
            </a:r>
            <a:r>
              <a:rPr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542414"/>
            <a:ext cx="7583805" cy="4100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Path taken by data within a device,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network,  or organization, as it moves from its source  to its destination (a data repository or a data  user).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Categorized by direction of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flow:</a:t>
            </a:r>
            <a:endParaRPr sz="3200">
              <a:latin typeface="Times New Roman"/>
              <a:cs typeface="Times New Roman"/>
            </a:endParaRPr>
          </a:p>
          <a:p>
            <a:pPr marL="786765" lvl="1" indent="-316865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"/>
              <a:tabLst>
                <a:tab pos="787400" algn="l"/>
              </a:tabLst>
            </a:pPr>
            <a:r>
              <a:rPr sz="2800" spc="-5" dirty="0">
                <a:latin typeface="Times New Roman"/>
                <a:cs typeface="Times New Roman"/>
              </a:rPr>
              <a:t>Simplex</a:t>
            </a:r>
            <a:endParaRPr sz="2800">
              <a:latin typeface="Times New Roman"/>
              <a:cs typeface="Times New Roman"/>
            </a:endParaRPr>
          </a:p>
          <a:p>
            <a:pPr marL="786765" lvl="1" indent="-316865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"/>
              <a:tabLst>
                <a:tab pos="787400" algn="l"/>
              </a:tabLst>
            </a:pPr>
            <a:r>
              <a:rPr sz="2800" spc="-5" dirty="0">
                <a:latin typeface="Times New Roman"/>
                <a:cs typeface="Times New Roman"/>
              </a:rPr>
              <a:t>Half-duplex</a:t>
            </a:r>
            <a:endParaRPr sz="2800">
              <a:latin typeface="Times New Roman"/>
              <a:cs typeface="Times New Roman"/>
            </a:endParaRPr>
          </a:p>
          <a:p>
            <a:pPr marL="786765" lvl="1" indent="-316865">
              <a:lnSpc>
                <a:spcPct val="100000"/>
              </a:lnSpc>
              <a:spcBef>
                <a:spcPts val="685"/>
              </a:spcBef>
              <a:buSzPct val="96428"/>
              <a:buFont typeface="Wingdings"/>
              <a:buChar char=""/>
              <a:tabLst>
                <a:tab pos="787400" algn="l"/>
              </a:tabLst>
            </a:pPr>
            <a:r>
              <a:rPr sz="2800" dirty="0">
                <a:latin typeface="Times New Roman"/>
                <a:cs typeface="Times New Roman"/>
              </a:rPr>
              <a:t>Full-duplex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6802" name="AutoShape 2" descr="Image result for data flow in networking exampl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804" name="AutoShape 4" descr="Image result for data flow in networking exampl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6751" y="3657600"/>
            <a:ext cx="6239448" cy="2389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24511"/>
            <a:ext cx="8260080" cy="3258820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3476625">
              <a:lnSpc>
                <a:spcPct val="100000"/>
              </a:lnSpc>
              <a:spcBef>
                <a:spcPts val="2025"/>
              </a:spcBef>
            </a:pPr>
            <a:r>
              <a:rPr sz="3600" b="1" spc="-5" dirty="0">
                <a:solidFill>
                  <a:srgbClr val="608FFC"/>
                </a:solidFill>
                <a:latin typeface="Times New Roman"/>
                <a:cs typeface="Times New Roman"/>
              </a:rPr>
              <a:t>Simplex</a:t>
            </a:r>
            <a:endParaRPr sz="3600">
              <a:latin typeface="Times New Roman"/>
              <a:cs typeface="Times New Roman"/>
            </a:endParaRPr>
          </a:p>
          <a:p>
            <a:pPr marL="527685" marR="5080" indent="-514984">
              <a:lnSpc>
                <a:spcPct val="100000"/>
              </a:lnSpc>
              <a:spcBef>
                <a:spcPts val="1930"/>
              </a:spcBef>
              <a:buFont typeface="Arial"/>
              <a:buChar char="•"/>
              <a:tabLst>
                <a:tab pos="527685" algn="l"/>
                <a:tab pos="528320" algn="l"/>
              </a:tabLst>
            </a:pPr>
            <a:r>
              <a:rPr sz="3600" spc="-5" dirty="0">
                <a:latin typeface="Times New Roman"/>
                <a:cs typeface="Times New Roman"/>
              </a:rPr>
              <a:t>Communication is unidirectional, </a:t>
            </a:r>
            <a:r>
              <a:rPr sz="3600" dirty="0">
                <a:latin typeface="Times New Roman"/>
                <a:cs typeface="Times New Roman"/>
              </a:rPr>
              <a:t>one of  the </a:t>
            </a:r>
            <a:r>
              <a:rPr sz="3600" spc="-10" dirty="0">
                <a:latin typeface="Times New Roman"/>
                <a:cs typeface="Times New Roman"/>
              </a:rPr>
              <a:t>two </a:t>
            </a:r>
            <a:r>
              <a:rPr sz="3600" dirty="0">
                <a:latin typeface="Times New Roman"/>
                <a:cs typeface="Times New Roman"/>
              </a:rPr>
              <a:t>devices on a link can </a:t>
            </a:r>
            <a:r>
              <a:rPr sz="3600" spc="-5" dirty="0">
                <a:latin typeface="Times New Roman"/>
                <a:cs typeface="Times New Roman"/>
              </a:rPr>
              <a:t>transmit;</a:t>
            </a:r>
            <a:r>
              <a:rPr sz="3600" spc="-3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the  other </a:t>
            </a:r>
            <a:r>
              <a:rPr sz="3600" spc="-5" dirty="0">
                <a:latin typeface="Times New Roman"/>
                <a:cs typeface="Times New Roman"/>
              </a:rPr>
              <a:t>can </a:t>
            </a:r>
            <a:r>
              <a:rPr sz="3600" dirty="0">
                <a:latin typeface="Times New Roman"/>
                <a:cs typeface="Times New Roman"/>
              </a:rPr>
              <a:t>only receive (one-way</a:t>
            </a:r>
            <a:r>
              <a:rPr sz="3600" spc="-3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street).</a:t>
            </a:r>
            <a:endParaRPr sz="36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Font typeface="Arial"/>
              <a:buChar char="•"/>
              <a:tabLst>
                <a:tab pos="527685" algn="l"/>
                <a:tab pos="528320" algn="l"/>
              </a:tabLst>
            </a:pPr>
            <a:r>
              <a:rPr sz="3600" dirty="0">
                <a:latin typeface="Times New Roman"/>
                <a:cs typeface="Times New Roman"/>
              </a:rPr>
              <a:t>Ex: </a:t>
            </a:r>
            <a:r>
              <a:rPr sz="3600" spc="-5" dirty="0">
                <a:latin typeface="Times New Roman"/>
                <a:cs typeface="Times New Roman"/>
              </a:rPr>
              <a:t>keyboard </a:t>
            </a:r>
            <a:r>
              <a:rPr sz="3600" dirty="0">
                <a:latin typeface="Times New Roman"/>
                <a:cs typeface="Times New Roman"/>
              </a:rPr>
              <a:t>(input), </a:t>
            </a:r>
            <a:r>
              <a:rPr sz="3600" spc="-5" dirty="0">
                <a:latin typeface="Times New Roman"/>
                <a:cs typeface="Times New Roman"/>
              </a:rPr>
              <a:t>monitors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(output)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Image result for data flow in networking ex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914400"/>
            <a:ext cx="5029200" cy="2286000"/>
          </a:xfrm>
          <a:prstGeom prst="rect">
            <a:avLst/>
          </a:prstGeom>
          <a:noFill/>
        </p:spPr>
      </p:pic>
      <p:pic>
        <p:nvPicPr>
          <p:cNvPr id="134148" name="Picture 4" descr="Image result for data flow in networking example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3733800"/>
            <a:ext cx="5715000" cy="213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0"/>
            <a:ext cx="7997190" cy="3303270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2790825">
              <a:lnSpc>
                <a:spcPct val="100000"/>
              </a:lnSpc>
              <a:spcBef>
                <a:spcPts val="2200"/>
              </a:spcBef>
            </a:pPr>
            <a:r>
              <a:rPr sz="3600" b="1" spc="-5" dirty="0">
                <a:solidFill>
                  <a:srgbClr val="608FFC"/>
                </a:solidFill>
                <a:latin typeface="Times New Roman"/>
                <a:cs typeface="Times New Roman"/>
              </a:rPr>
              <a:t>Half-duplex</a:t>
            </a:r>
            <a:endParaRPr sz="3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2105"/>
              </a:spcBef>
            </a:pPr>
            <a:r>
              <a:rPr sz="3600" dirty="0">
                <a:latin typeface="Times New Roman"/>
                <a:cs typeface="Times New Roman"/>
              </a:rPr>
              <a:t>Each </a:t>
            </a:r>
            <a:r>
              <a:rPr sz="3600" spc="-5" dirty="0">
                <a:latin typeface="Times New Roman"/>
                <a:cs typeface="Times New Roman"/>
              </a:rPr>
              <a:t>station </a:t>
            </a:r>
            <a:r>
              <a:rPr sz="3600" dirty="0">
                <a:latin typeface="Times New Roman"/>
                <a:cs typeface="Times New Roman"/>
              </a:rPr>
              <a:t>can both transmit and </a:t>
            </a:r>
            <a:r>
              <a:rPr sz="3600" spc="-5" dirty="0">
                <a:latin typeface="Times New Roman"/>
                <a:cs typeface="Times New Roman"/>
              </a:rPr>
              <a:t>receive</a:t>
            </a:r>
            <a:r>
              <a:rPr sz="3600" spc="-6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,  </a:t>
            </a:r>
            <a:r>
              <a:rPr sz="3600" b="1" i="1" spc="-5" dirty="0">
                <a:solidFill>
                  <a:srgbClr val="608FFC"/>
                </a:solidFill>
                <a:latin typeface="Times New Roman"/>
                <a:cs typeface="Times New Roman"/>
              </a:rPr>
              <a:t>but not </a:t>
            </a:r>
            <a:r>
              <a:rPr sz="3600" b="1" i="1" dirty="0">
                <a:solidFill>
                  <a:srgbClr val="608FFC"/>
                </a:solidFill>
                <a:latin typeface="Times New Roman"/>
                <a:cs typeface="Times New Roman"/>
              </a:rPr>
              <a:t>at </a:t>
            </a:r>
            <a:r>
              <a:rPr sz="3600" b="1" i="1" spc="-10" dirty="0">
                <a:solidFill>
                  <a:srgbClr val="608FFC"/>
                </a:solidFill>
                <a:latin typeface="Times New Roman"/>
                <a:cs typeface="Times New Roman"/>
              </a:rPr>
              <a:t>the </a:t>
            </a:r>
            <a:r>
              <a:rPr sz="3600" b="1" i="1" dirty="0">
                <a:solidFill>
                  <a:srgbClr val="608FFC"/>
                </a:solidFill>
                <a:latin typeface="Times New Roman"/>
                <a:cs typeface="Times New Roman"/>
              </a:rPr>
              <a:t>same </a:t>
            </a:r>
            <a:r>
              <a:rPr sz="3600" b="1" i="1" spc="-5" dirty="0">
                <a:solidFill>
                  <a:srgbClr val="608FFC"/>
                </a:solidFill>
                <a:latin typeface="Times New Roman"/>
                <a:cs typeface="Times New Roman"/>
              </a:rPr>
              <a:t>time</a:t>
            </a:r>
            <a:r>
              <a:rPr sz="3600" spc="-5" dirty="0">
                <a:latin typeface="Times New Roman"/>
                <a:cs typeface="Times New Roman"/>
              </a:rPr>
              <a:t>. </a:t>
            </a:r>
            <a:r>
              <a:rPr sz="3600" dirty="0">
                <a:latin typeface="Times New Roman"/>
                <a:cs typeface="Times New Roman"/>
              </a:rPr>
              <a:t>When one device  is sending the other can </a:t>
            </a:r>
            <a:r>
              <a:rPr sz="3600" spc="-5" dirty="0">
                <a:latin typeface="Times New Roman"/>
                <a:cs typeface="Times New Roman"/>
              </a:rPr>
              <a:t>receive </a:t>
            </a:r>
            <a:r>
              <a:rPr sz="3600" dirty="0">
                <a:latin typeface="Times New Roman"/>
                <a:cs typeface="Times New Roman"/>
              </a:rPr>
              <a:t>and </a:t>
            </a:r>
            <a:r>
              <a:rPr sz="3600" spc="-5" dirty="0">
                <a:latin typeface="Times New Roman"/>
                <a:cs typeface="Times New Roman"/>
              </a:rPr>
              <a:t>vice  versa. (one-lane road with two</a:t>
            </a:r>
            <a:r>
              <a:rPr sz="3600" spc="4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direction).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4190936"/>
            <a:ext cx="8229600" cy="1638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8746" y="40640"/>
            <a:ext cx="228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608FFC"/>
                </a:solidFill>
                <a:latin typeface="Times New Roman"/>
                <a:cs typeface="Times New Roman"/>
              </a:rPr>
              <a:t>Full-duplex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705358"/>
            <a:ext cx="8137525" cy="209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400" dirty="0">
                <a:latin typeface="Times New Roman"/>
                <a:cs typeface="Times New Roman"/>
              </a:rPr>
              <a:t>Both stations </a:t>
            </a:r>
            <a:r>
              <a:rPr sz="3400" spc="-5" dirty="0">
                <a:latin typeface="Times New Roman"/>
                <a:cs typeface="Times New Roman"/>
              </a:rPr>
              <a:t>can transmit and receive  </a:t>
            </a:r>
            <a:r>
              <a:rPr sz="3400" spc="-15" dirty="0">
                <a:latin typeface="Times New Roman"/>
                <a:cs typeface="Times New Roman"/>
              </a:rPr>
              <a:t>simultaneously. </a:t>
            </a:r>
            <a:r>
              <a:rPr sz="3400" spc="-5" dirty="0">
                <a:latin typeface="Times New Roman"/>
                <a:cs typeface="Times New Roman"/>
              </a:rPr>
              <a:t>(two way street with </a:t>
            </a:r>
            <a:r>
              <a:rPr sz="3400" spc="-10" dirty="0">
                <a:latin typeface="Times New Roman"/>
                <a:cs typeface="Times New Roman"/>
              </a:rPr>
              <a:t>traffic  </a:t>
            </a:r>
            <a:r>
              <a:rPr sz="3400" spc="-5" dirty="0">
                <a:latin typeface="Times New Roman"/>
                <a:cs typeface="Times New Roman"/>
              </a:rPr>
              <a:t>flowing in </a:t>
            </a:r>
            <a:r>
              <a:rPr sz="3400" dirty="0">
                <a:latin typeface="Times New Roman"/>
                <a:cs typeface="Times New Roman"/>
              </a:rPr>
              <a:t>both </a:t>
            </a:r>
            <a:r>
              <a:rPr sz="3400" spc="-5" dirty="0">
                <a:latin typeface="Times New Roman"/>
                <a:cs typeface="Times New Roman"/>
              </a:rPr>
              <a:t>directions at the same</a:t>
            </a:r>
            <a:r>
              <a:rPr sz="3400" spc="8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time).</a:t>
            </a:r>
            <a:endParaRPr sz="3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400" spc="-5" dirty="0">
                <a:latin typeface="Times New Roman"/>
                <a:cs typeface="Times New Roman"/>
              </a:rPr>
              <a:t>Ex: </a:t>
            </a:r>
            <a:r>
              <a:rPr sz="3400" dirty="0">
                <a:latin typeface="Times New Roman"/>
                <a:cs typeface="Times New Roman"/>
              </a:rPr>
              <a:t>telephone </a:t>
            </a:r>
            <a:r>
              <a:rPr sz="3400" spc="-5" dirty="0">
                <a:latin typeface="Times New Roman"/>
                <a:cs typeface="Times New Roman"/>
              </a:rPr>
              <a:t>network.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2895473"/>
            <a:ext cx="8229600" cy="1638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4573016"/>
            <a:ext cx="851408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86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Signals </a:t>
            </a:r>
            <a:r>
              <a:rPr sz="2400" b="1" dirty="0">
                <a:latin typeface="Times New Roman"/>
                <a:cs typeface="Times New Roman"/>
              </a:rPr>
              <a:t>going in either </a:t>
            </a:r>
            <a:r>
              <a:rPr sz="2400" b="1" spc="-5" dirty="0">
                <a:latin typeface="Times New Roman"/>
                <a:cs typeface="Times New Roman"/>
              </a:rPr>
              <a:t>direction </a:t>
            </a:r>
            <a:r>
              <a:rPr sz="2400" b="1" spc="-15" dirty="0">
                <a:latin typeface="Times New Roman"/>
                <a:cs typeface="Times New Roman"/>
              </a:rPr>
              <a:t>share </a:t>
            </a: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dirty="0">
                <a:latin typeface="Times New Roman"/>
                <a:cs typeface="Times New Roman"/>
              </a:rPr>
              <a:t>capacity of the link</a:t>
            </a:r>
            <a:r>
              <a:rPr sz="2400" b="1" spc="-1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  </a:t>
            </a:r>
            <a:r>
              <a:rPr sz="2400" b="1" spc="-10" dirty="0">
                <a:latin typeface="Times New Roman"/>
                <a:cs typeface="Times New Roman"/>
              </a:rPr>
              <a:t>two</a:t>
            </a:r>
            <a:r>
              <a:rPr sz="2400" b="1" spc="-5" dirty="0">
                <a:latin typeface="Times New Roman"/>
                <a:cs typeface="Times New Roman"/>
              </a:rPr>
              <a:t> ways:</a:t>
            </a:r>
            <a:endParaRPr sz="2400">
              <a:latin typeface="Times New Roman"/>
              <a:cs typeface="Times New Roman"/>
            </a:endParaRPr>
          </a:p>
          <a:p>
            <a:pPr marL="12700" marR="324485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dirty="0">
                <a:latin typeface="Times New Roman"/>
                <a:cs typeface="Times New Roman"/>
              </a:rPr>
              <a:t>Either the link </a:t>
            </a:r>
            <a:r>
              <a:rPr sz="2400" spc="-10" dirty="0">
                <a:latin typeface="Times New Roman"/>
                <a:cs typeface="Times New Roman"/>
              </a:rPr>
              <a:t>must </a:t>
            </a:r>
            <a:r>
              <a:rPr sz="2400" dirty="0">
                <a:latin typeface="Times New Roman"/>
                <a:cs typeface="Times New Roman"/>
              </a:rPr>
              <a:t>contain </a:t>
            </a:r>
            <a:r>
              <a:rPr sz="2400" spc="-5" dirty="0">
                <a:latin typeface="Times New Roman"/>
                <a:cs typeface="Times New Roman"/>
              </a:rPr>
              <a:t>two </a:t>
            </a:r>
            <a:r>
              <a:rPr sz="2400" dirty="0">
                <a:latin typeface="Times New Roman"/>
                <a:cs typeface="Times New Roman"/>
              </a:rPr>
              <a:t>physically separate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transmission  paths </a:t>
            </a:r>
            <a:r>
              <a:rPr sz="2400" dirty="0">
                <a:latin typeface="Times New Roman"/>
                <a:cs typeface="Times New Roman"/>
              </a:rPr>
              <a:t>one for sending and other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receiving.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dirty="0">
                <a:latin typeface="Times New Roman"/>
                <a:cs typeface="Times New Roman"/>
              </a:rPr>
              <a:t>Capacity of the channel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divided between signals traveling in</a:t>
            </a:r>
            <a:r>
              <a:rPr sz="2400" spc="-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  direction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2064" y="2499741"/>
            <a:ext cx="30384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1.2</a:t>
            </a:r>
            <a:r>
              <a:rPr spc="-95" dirty="0"/>
              <a:t> </a:t>
            </a:r>
            <a:r>
              <a:rPr dirty="0"/>
              <a:t>Networks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9205" y="203707"/>
            <a:ext cx="25431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Definitio</a:t>
            </a:r>
            <a:r>
              <a:rPr spc="5" dirty="0"/>
              <a:t>n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225" y="1236090"/>
            <a:ext cx="8062595" cy="463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3761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latin typeface="Times New Roman"/>
                <a:cs typeface="Times New Roman"/>
              </a:rPr>
              <a:t>A </a:t>
            </a:r>
            <a:r>
              <a:rPr sz="3600" i="1" dirty="0">
                <a:solidFill>
                  <a:srgbClr val="00AF50"/>
                </a:solidFill>
                <a:latin typeface="Times New Roman"/>
                <a:cs typeface="Times New Roman"/>
              </a:rPr>
              <a:t>network </a:t>
            </a:r>
            <a:r>
              <a:rPr sz="3600" spc="-5" dirty="0">
                <a:latin typeface="Times New Roman"/>
                <a:cs typeface="Times New Roman"/>
              </a:rPr>
              <a:t>is </a:t>
            </a:r>
            <a:r>
              <a:rPr sz="3600" dirty="0">
                <a:latin typeface="Times New Roman"/>
                <a:cs typeface="Times New Roman"/>
              </a:rPr>
              <a:t>a set of </a:t>
            </a:r>
            <a:r>
              <a:rPr sz="3600" spc="-5" dirty="0">
                <a:latin typeface="Times New Roman"/>
                <a:cs typeface="Times New Roman"/>
              </a:rPr>
              <a:t>devices</a:t>
            </a:r>
            <a:r>
              <a:rPr sz="3600" spc="-6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(often  referred to </a:t>
            </a:r>
            <a:r>
              <a:rPr sz="3600" spc="-5" dirty="0">
                <a:latin typeface="Times New Roman"/>
                <a:cs typeface="Times New Roman"/>
              </a:rPr>
              <a:t>as </a:t>
            </a:r>
            <a:r>
              <a:rPr sz="3600" dirty="0">
                <a:solidFill>
                  <a:srgbClr val="C00000"/>
                </a:solidFill>
                <a:latin typeface="Times New Roman"/>
                <a:cs typeface="Times New Roman"/>
              </a:rPr>
              <a:t>nodes</a:t>
            </a:r>
            <a:r>
              <a:rPr sz="3600" dirty="0">
                <a:latin typeface="Times New Roman"/>
                <a:cs typeface="Times New Roman"/>
              </a:rPr>
              <a:t>) </a:t>
            </a:r>
            <a:r>
              <a:rPr sz="3600" spc="-5" dirty="0">
                <a:latin typeface="Times New Roman"/>
                <a:cs typeface="Times New Roman"/>
              </a:rPr>
              <a:t>connected </a:t>
            </a:r>
            <a:r>
              <a:rPr sz="3600" dirty="0">
                <a:latin typeface="Times New Roman"/>
                <a:cs typeface="Times New Roman"/>
              </a:rPr>
              <a:t>by  </a:t>
            </a:r>
            <a:r>
              <a:rPr sz="3600" spc="-5" dirty="0">
                <a:latin typeface="Times New Roman"/>
                <a:cs typeface="Times New Roman"/>
              </a:rPr>
              <a:t>communication</a:t>
            </a:r>
            <a:r>
              <a:rPr sz="3600" spc="10" dirty="0"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C00000"/>
                </a:solidFill>
                <a:latin typeface="Times New Roman"/>
                <a:cs typeface="Times New Roman"/>
              </a:rPr>
              <a:t>links</a:t>
            </a:r>
            <a:r>
              <a:rPr sz="3600" spc="-5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65"/>
              </a:spcBef>
              <a:buChar char="•"/>
              <a:tabLst>
                <a:tab pos="355600" algn="l"/>
              </a:tabLst>
            </a:pPr>
            <a:r>
              <a:rPr sz="3600" spc="-5" dirty="0">
                <a:latin typeface="Times New Roman"/>
                <a:cs typeface="Times New Roman"/>
              </a:rPr>
              <a:t>A </a:t>
            </a:r>
            <a:r>
              <a:rPr sz="3600" i="1" dirty="0">
                <a:solidFill>
                  <a:srgbClr val="00AF50"/>
                </a:solidFill>
                <a:latin typeface="Times New Roman"/>
                <a:cs typeface="Times New Roman"/>
              </a:rPr>
              <a:t>node </a:t>
            </a:r>
            <a:r>
              <a:rPr sz="3600" dirty="0">
                <a:latin typeface="Times New Roman"/>
                <a:cs typeface="Times New Roman"/>
              </a:rPr>
              <a:t>can be a </a:t>
            </a:r>
            <a:r>
              <a:rPr sz="3600" dirty="0">
                <a:solidFill>
                  <a:srgbClr val="C00000"/>
                </a:solidFill>
                <a:latin typeface="Times New Roman"/>
                <a:cs typeface="Times New Roman"/>
              </a:rPr>
              <a:t>host </a:t>
            </a:r>
            <a:r>
              <a:rPr sz="3600" dirty="0">
                <a:latin typeface="Times New Roman"/>
                <a:cs typeface="Times New Roman"/>
              </a:rPr>
              <a:t>(such </a:t>
            </a:r>
            <a:r>
              <a:rPr sz="3600" spc="-5" dirty="0">
                <a:latin typeface="Times New Roman"/>
                <a:cs typeface="Times New Roman"/>
              </a:rPr>
              <a:t>as </a:t>
            </a:r>
            <a:r>
              <a:rPr sz="3600" dirty="0">
                <a:latin typeface="Times New Roman"/>
                <a:cs typeface="Times New Roman"/>
              </a:rPr>
              <a:t>a</a:t>
            </a:r>
            <a:r>
              <a:rPr sz="3600" spc="-5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computer,  </a:t>
            </a:r>
            <a:r>
              <a:rPr sz="3600" dirty="0">
                <a:latin typeface="Times New Roman"/>
                <a:cs typeface="Times New Roman"/>
              </a:rPr>
              <a:t>a </a:t>
            </a:r>
            <a:r>
              <a:rPr sz="3600" spc="-5" dirty="0">
                <a:latin typeface="Times New Roman"/>
                <a:cs typeface="Times New Roman"/>
              </a:rPr>
              <a:t>laptop, </a:t>
            </a:r>
            <a:r>
              <a:rPr sz="3600" dirty="0">
                <a:latin typeface="Times New Roman"/>
                <a:cs typeface="Times New Roman"/>
              </a:rPr>
              <a:t>a smart phone etc.) or a network  device (such </a:t>
            </a:r>
            <a:r>
              <a:rPr sz="3600" spc="-5" dirty="0">
                <a:latin typeface="Times New Roman"/>
                <a:cs typeface="Times New Roman"/>
              </a:rPr>
              <a:t>as </a:t>
            </a:r>
            <a:r>
              <a:rPr sz="3600" dirty="0">
                <a:latin typeface="Times New Roman"/>
                <a:cs typeface="Times New Roman"/>
              </a:rPr>
              <a:t>a </a:t>
            </a:r>
            <a:r>
              <a:rPr sz="3600" spc="-5" dirty="0">
                <a:latin typeface="Times New Roman"/>
                <a:cs typeface="Times New Roman"/>
              </a:rPr>
              <a:t>switch, </a:t>
            </a:r>
            <a:r>
              <a:rPr sz="3600" dirty="0">
                <a:latin typeface="Times New Roman"/>
                <a:cs typeface="Times New Roman"/>
              </a:rPr>
              <a:t>a </a:t>
            </a:r>
            <a:r>
              <a:rPr sz="3600" spc="-5" dirty="0">
                <a:latin typeface="Times New Roman"/>
                <a:cs typeface="Times New Roman"/>
              </a:rPr>
              <a:t>router,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etc.).</a:t>
            </a:r>
            <a:endParaRPr sz="3600">
              <a:latin typeface="Times New Roman"/>
              <a:cs typeface="Times New Roman"/>
            </a:endParaRPr>
          </a:p>
          <a:p>
            <a:pPr marL="355600" marR="272415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latin typeface="Times New Roman"/>
                <a:cs typeface="Times New Roman"/>
              </a:rPr>
              <a:t>A </a:t>
            </a:r>
            <a:r>
              <a:rPr sz="3600" i="1" dirty="0">
                <a:solidFill>
                  <a:srgbClr val="00AF50"/>
                </a:solidFill>
                <a:latin typeface="Times New Roman"/>
                <a:cs typeface="Times New Roman"/>
              </a:rPr>
              <a:t>link </a:t>
            </a:r>
            <a:r>
              <a:rPr sz="3600" spc="-5" dirty="0">
                <a:latin typeface="Times New Roman"/>
                <a:cs typeface="Times New Roman"/>
              </a:rPr>
              <a:t>is </a:t>
            </a:r>
            <a:r>
              <a:rPr sz="3600" dirty="0">
                <a:latin typeface="Times New Roman"/>
                <a:cs typeface="Times New Roman"/>
              </a:rPr>
              <a:t>a </a:t>
            </a:r>
            <a:r>
              <a:rPr sz="3600" spc="-5" dirty="0">
                <a:latin typeface="Times New Roman"/>
                <a:cs typeface="Times New Roman"/>
              </a:rPr>
              <a:t>communication </a:t>
            </a:r>
            <a:r>
              <a:rPr sz="3600" dirty="0">
                <a:latin typeface="Times New Roman"/>
                <a:cs typeface="Times New Roman"/>
              </a:rPr>
              <a:t>pathway </a:t>
            </a:r>
            <a:r>
              <a:rPr sz="3600" spc="-5" dirty="0">
                <a:latin typeface="Times New Roman"/>
                <a:cs typeface="Times New Roman"/>
              </a:rPr>
              <a:t>that  </a:t>
            </a:r>
            <a:r>
              <a:rPr sz="3600" dirty="0">
                <a:latin typeface="Times New Roman"/>
                <a:cs typeface="Times New Roman"/>
              </a:rPr>
              <a:t>transfer </a:t>
            </a:r>
            <a:r>
              <a:rPr sz="3600" spc="-5" dirty="0">
                <a:latin typeface="Times New Roman"/>
                <a:cs typeface="Times New Roman"/>
              </a:rPr>
              <a:t>data </a:t>
            </a:r>
            <a:r>
              <a:rPr sz="3600" dirty="0">
                <a:latin typeface="Times New Roman"/>
                <a:cs typeface="Times New Roman"/>
              </a:rPr>
              <a:t>from one </a:t>
            </a:r>
            <a:r>
              <a:rPr sz="3600" spc="-5" dirty="0">
                <a:latin typeface="Times New Roman"/>
                <a:cs typeface="Times New Roman"/>
              </a:rPr>
              <a:t>device </a:t>
            </a:r>
            <a:r>
              <a:rPr sz="3600" dirty="0">
                <a:latin typeface="Times New Roman"/>
                <a:cs typeface="Times New Roman"/>
              </a:rPr>
              <a:t>to</a:t>
            </a:r>
            <a:r>
              <a:rPr sz="3600" spc="-3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another.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572973"/>
            <a:ext cx="8077200" cy="4308872"/>
          </a:xfrm>
        </p:spPr>
        <p:txBody>
          <a:bodyPr/>
          <a:lstStyle/>
          <a:p>
            <a:pPr algn="just"/>
            <a:r>
              <a:rPr lang="en-US" sz="2800" b="0" dirty="0"/>
              <a:t>1. Build an understanding of the fundamental concepts of computer networking, protocols, architectures, and applications</a:t>
            </a:r>
          </a:p>
          <a:p>
            <a:pPr algn="just"/>
            <a:r>
              <a:rPr lang="en-US" sz="2800" b="0" dirty="0"/>
              <a:t>2. Gain expertise in design, implement and analyze performance perspective of ISO-OSI layered architecture</a:t>
            </a:r>
          </a:p>
          <a:p>
            <a:pPr algn="just"/>
            <a:r>
              <a:rPr lang="en-US" sz="2800" b="0" dirty="0"/>
              <a:t>3. Deal with the major issues of the layers of the model.</a:t>
            </a:r>
          </a:p>
          <a:p>
            <a:pPr algn="just"/>
            <a:r>
              <a:rPr lang="en-US" sz="2800" b="0" dirty="0"/>
              <a:t>4. Implement new ideas in Networking through semester long projects</a:t>
            </a:r>
          </a:p>
          <a:p>
            <a:pPr algn="just"/>
            <a:r>
              <a:rPr lang="en-US" sz="2800" b="0" dirty="0"/>
              <a:t>5. Take advanced courses in Networking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2658616" y="815086"/>
            <a:ext cx="4961383" cy="696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Course</a:t>
            </a:r>
            <a:r>
              <a:rPr spc="-6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457200"/>
            <a:ext cx="5494783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</a:t>
            </a:r>
            <a:r>
              <a:rPr spc="-105" dirty="0"/>
              <a:t> </a:t>
            </a:r>
            <a:r>
              <a:rPr dirty="0">
                <a:solidFill>
                  <a:schemeClr val="accent1"/>
                </a:solidFill>
              </a:rPr>
              <a:t>Criteria</a:t>
            </a:r>
            <a:r>
              <a:rPr lang="en-IN" dirty="0">
                <a:solidFill>
                  <a:schemeClr val="accent1"/>
                </a:solidFill>
              </a:rPr>
              <a:t> </a:t>
            </a:r>
            <a:r>
              <a:rPr lang="en-IN" dirty="0"/>
              <a:t>( </a:t>
            </a:r>
            <a:r>
              <a:rPr lang="en-IN" dirty="0">
                <a:solidFill>
                  <a:schemeClr val="accent1"/>
                </a:solidFill>
              </a:rPr>
              <a:t>judged or Decided).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425" y="1845690"/>
            <a:ext cx="6524625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latin typeface="Times New Roman"/>
                <a:cs typeface="Times New Roman"/>
              </a:rPr>
              <a:t>A network </a:t>
            </a:r>
            <a:r>
              <a:rPr sz="3600" dirty="0">
                <a:latin typeface="Times New Roman"/>
                <a:cs typeface="Times New Roman"/>
              </a:rPr>
              <a:t>must be able to </a:t>
            </a:r>
            <a:r>
              <a:rPr sz="3600" spc="-5" dirty="0">
                <a:latin typeface="Times New Roman"/>
                <a:cs typeface="Times New Roman"/>
              </a:rPr>
              <a:t>meet</a:t>
            </a:r>
            <a:r>
              <a:rPr sz="3600" spc="-6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  </a:t>
            </a:r>
            <a:r>
              <a:rPr sz="3600" spc="-5" dirty="0">
                <a:latin typeface="Times New Roman"/>
                <a:cs typeface="Times New Roman"/>
              </a:rPr>
              <a:t>certain number </a:t>
            </a:r>
            <a:r>
              <a:rPr sz="3600" dirty="0">
                <a:latin typeface="Times New Roman"/>
                <a:cs typeface="Times New Roman"/>
              </a:rPr>
              <a:t>of </a:t>
            </a:r>
            <a:r>
              <a:rPr sz="3600" spc="-5" dirty="0">
                <a:latin typeface="Times New Roman"/>
                <a:cs typeface="Times New Roman"/>
              </a:rPr>
              <a:t>criteria.</a:t>
            </a:r>
            <a:endParaRPr sz="3600" dirty="0">
              <a:latin typeface="Times New Roman"/>
              <a:cs typeface="Times New Roman"/>
            </a:endParaRPr>
          </a:p>
          <a:p>
            <a:pPr marL="469900" lvl="1">
              <a:lnSpc>
                <a:spcPct val="100000"/>
              </a:lnSpc>
              <a:spcBef>
                <a:spcPts val="825"/>
              </a:spcBef>
              <a:tabLst>
                <a:tab pos="961390" algn="l"/>
              </a:tabLst>
            </a:pPr>
            <a:r>
              <a:rPr sz="3400" spc="-5" dirty="0">
                <a:solidFill>
                  <a:srgbClr val="FF0000"/>
                </a:solidFill>
                <a:latin typeface="Times New Roman"/>
                <a:cs typeface="Times New Roman"/>
              </a:rPr>
              <a:t>Performance</a:t>
            </a:r>
            <a:endParaRPr sz="3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854710" lvl="1" indent="-384810">
              <a:lnSpc>
                <a:spcPct val="100000"/>
              </a:lnSpc>
              <a:spcBef>
                <a:spcPts val="815"/>
              </a:spcBef>
              <a:buFont typeface="Wingdings"/>
              <a:buChar char=""/>
              <a:tabLst>
                <a:tab pos="855344" algn="l"/>
              </a:tabLst>
            </a:pPr>
            <a:r>
              <a:rPr lang="en-US" sz="340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Reliability</a:t>
            </a:r>
          </a:p>
          <a:p>
            <a:pPr marL="854710" lvl="1" indent="-384810">
              <a:lnSpc>
                <a:spcPct val="100000"/>
              </a:lnSpc>
              <a:spcBef>
                <a:spcPts val="819"/>
              </a:spcBef>
              <a:buFont typeface="Wingdings"/>
              <a:buChar char=""/>
              <a:tabLst>
                <a:tab pos="855344" algn="l"/>
              </a:tabLst>
            </a:pPr>
            <a:r>
              <a:rPr lang="en-US" sz="3400" spc="-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Security</a:t>
            </a:r>
            <a:endParaRPr sz="3400" dirty="0">
              <a:latin typeface="Times New Roman"/>
              <a:cs typeface="Times New Roman"/>
            </a:endParaRPr>
          </a:p>
        </p:txBody>
      </p:sp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3200400"/>
            <a:ext cx="36004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371600"/>
            <a:ext cx="5638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0042" y="357581"/>
            <a:ext cx="28841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225" y="1200817"/>
            <a:ext cx="7910830" cy="475805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75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Can be measured in </a:t>
            </a:r>
            <a:r>
              <a:rPr sz="3600" spc="-5" dirty="0">
                <a:latin typeface="Times New Roman"/>
                <a:cs typeface="Times New Roman"/>
              </a:rPr>
              <a:t>many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ways!</a:t>
            </a:r>
            <a:endParaRPr sz="3600" dirty="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825"/>
              </a:spcBef>
              <a:buChar char="–"/>
              <a:tabLst>
                <a:tab pos="756920" algn="l"/>
              </a:tabLst>
            </a:pPr>
            <a:r>
              <a:rPr sz="3400" spc="-5" dirty="0">
                <a:latin typeface="Times New Roman"/>
                <a:cs typeface="Times New Roman"/>
              </a:rPr>
              <a:t>Transmit time: the </a:t>
            </a:r>
            <a:r>
              <a:rPr sz="3400" dirty="0">
                <a:latin typeface="Times New Roman"/>
                <a:cs typeface="Times New Roman"/>
              </a:rPr>
              <a:t>amount of </a:t>
            </a:r>
            <a:r>
              <a:rPr sz="3400" spc="-5" dirty="0">
                <a:latin typeface="Times New Roman"/>
                <a:cs typeface="Times New Roman"/>
              </a:rPr>
              <a:t>time  </a:t>
            </a:r>
            <a:r>
              <a:rPr sz="3400" dirty="0">
                <a:latin typeface="Times New Roman"/>
                <a:cs typeface="Times New Roman"/>
              </a:rPr>
              <a:t>required </a:t>
            </a:r>
            <a:r>
              <a:rPr sz="3400" spc="-5" dirty="0">
                <a:latin typeface="Times New Roman"/>
                <a:cs typeface="Times New Roman"/>
              </a:rPr>
              <a:t>for a message to </a:t>
            </a:r>
            <a:r>
              <a:rPr sz="3400" dirty="0">
                <a:latin typeface="Times New Roman"/>
                <a:cs typeface="Times New Roman"/>
              </a:rPr>
              <a:t>travel </a:t>
            </a:r>
            <a:r>
              <a:rPr sz="3400" spc="-5" dirty="0">
                <a:latin typeface="Times New Roman"/>
                <a:cs typeface="Times New Roman"/>
              </a:rPr>
              <a:t>from one  device to</a:t>
            </a:r>
            <a:r>
              <a:rPr sz="3400" spc="-1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another.</a:t>
            </a:r>
          </a:p>
          <a:p>
            <a:pPr marL="756285" marR="31115" lvl="1" indent="-286385">
              <a:lnSpc>
                <a:spcPct val="100000"/>
              </a:lnSpc>
              <a:spcBef>
                <a:spcPts val="820"/>
              </a:spcBef>
              <a:buChar char="–"/>
              <a:tabLst>
                <a:tab pos="756920" algn="l"/>
              </a:tabLst>
            </a:pPr>
            <a:r>
              <a:rPr sz="3400" dirty="0">
                <a:latin typeface="Times New Roman"/>
                <a:cs typeface="Times New Roman"/>
              </a:rPr>
              <a:t>Response </a:t>
            </a:r>
            <a:r>
              <a:rPr sz="3400" spc="-5" dirty="0">
                <a:latin typeface="Times New Roman"/>
                <a:cs typeface="Times New Roman"/>
              </a:rPr>
              <a:t>time: the elapsed </a:t>
            </a:r>
            <a:r>
              <a:rPr sz="3400" dirty="0">
                <a:latin typeface="Times New Roman"/>
                <a:cs typeface="Times New Roman"/>
              </a:rPr>
              <a:t>time </a:t>
            </a:r>
            <a:r>
              <a:rPr sz="3400" spc="-5" dirty="0">
                <a:latin typeface="Times New Roman"/>
                <a:cs typeface="Times New Roman"/>
              </a:rPr>
              <a:t>between  an </a:t>
            </a:r>
            <a:r>
              <a:rPr sz="3400" dirty="0">
                <a:latin typeface="Times New Roman"/>
                <a:cs typeface="Times New Roman"/>
              </a:rPr>
              <a:t>inquiry </a:t>
            </a:r>
            <a:r>
              <a:rPr sz="3400" spc="-5" dirty="0">
                <a:latin typeface="Times New Roman"/>
                <a:cs typeface="Times New Roman"/>
              </a:rPr>
              <a:t>and a</a:t>
            </a:r>
            <a:r>
              <a:rPr sz="3400" spc="-1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response.</a:t>
            </a:r>
            <a:endParaRPr sz="3400" dirty="0">
              <a:latin typeface="Times New Roman"/>
              <a:cs typeface="Times New Roman"/>
            </a:endParaRPr>
          </a:p>
          <a:p>
            <a:pPr marL="355600" marR="710565" indent="-342900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</a:tabLst>
            </a:pPr>
            <a:r>
              <a:rPr sz="3800" dirty="0">
                <a:latin typeface="Times New Roman"/>
                <a:cs typeface="Times New Roman"/>
              </a:rPr>
              <a:t>Often evaluated by two</a:t>
            </a:r>
            <a:r>
              <a:rPr sz="3800" spc="-11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networking  metrics: </a:t>
            </a:r>
            <a:r>
              <a:rPr sz="3800" b="1" dirty="0">
                <a:solidFill>
                  <a:srgbClr val="C00000"/>
                </a:solidFill>
                <a:latin typeface="Times New Roman"/>
                <a:cs typeface="Times New Roman"/>
              </a:rPr>
              <a:t>throughput</a:t>
            </a:r>
            <a:r>
              <a:rPr lang="en-IN" sz="38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8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and</a:t>
            </a:r>
            <a:r>
              <a:rPr sz="3800" spc="-125" dirty="0">
                <a:latin typeface="Times New Roman"/>
                <a:cs typeface="Times New Roman"/>
              </a:rPr>
              <a:t> </a:t>
            </a:r>
            <a:r>
              <a:rPr sz="3800" b="1" dirty="0">
                <a:solidFill>
                  <a:srgbClr val="C00000"/>
                </a:solidFill>
                <a:latin typeface="Times New Roman"/>
                <a:cs typeface="Times New Roman"/>
              </a:rPr>
              <a:t>delay</a:t>
            </a:r>
            <a:r>
              <a:rPr sz="38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1524000" y="228600"/>
            <a:ext cx="7848600" cy="4267200"/>
          </a:xfrm>
          <a:prstGeom prst="cloud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/>
              <a:t>then the Transit Time is time required by the packet to reach from A to B via x-y-</a:t>
            </a:r>
            <a:r>
              <a:rPr lang="en-US" dirty="0" err="1"/>
              <a:t>z,and</a:t>
            </a:r>
            <a:r>
              <a:rPr lang="en-US" dirty="0"/>
              <a:t> the response time is time required by the packet to travel form A to B and then Back form B to A ( The response time)</a:t>
            </a:r>
          </a:p>
          <a:p>
            <a:r>
              <a:rPr lang="en-US" b="1" dirty="0"/>
              <a:t>So, Response Time = 2*Transit-time + Processing Time (at Node B)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6" name="Up Arrow 5"/>
          <p:cNvSpPr/>
          <p:nvPr/>
        </p:nvSpPr>
        <p:spPr>
          <a:xfrm>
            <a:off x="5029200" y="5410200"/>
            <a:ext cx="2286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Up Arrow 7"/>
          <p:cNvSpPr/>
          <p:nvPr/>
        </p:nvSpPr>
        <p:spPr>
          <a:xfrm>
            <a:off x="7086600" y="5486400"/>
            <a:ext cx="2286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8296" y="815086"/>
            <a:ext cx="69519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Factors Affecting</a:t>
            </a:r>
            <a:r>
              <a:rPr spc="-70" dirty="0"/>
              <a:t> </a:t>
            </a:r>
            <a:r>
              <a:rPr dirty="0"/>
              <a:t>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0825" y="1888108"/>
            <a:ext cx="6801484" cy="255016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dirty="0">
                <a:latin typeface="Times New Roman"/>
                <a:cs typeface="Times New Roman"/>
              </a:rPr>
              <a:t>Type of </a:t>
            </a:r>
            <a:r>
              <a:rPr sz="3600" spc="-5" dirty="0">
                <a:latin typeface="Times New Roman"/>
                <a:cs typeface="Times New Roman"/>
              </a:rPr>
              <a:t>transmission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media,</a:t>
            </a:r>
            <a:endParaRPr sz="3600">
              <a:latin typeface="Times New Roman"/>
              <a:cs typeface="Times New Roman"/>
            </a:endParaRPr>
          </a:p>
          <a:p>
            <a:pPr marL="299085" marR="5080" indent="-286385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spc="-5" dirty="0">
                <a:latin typeface="Times New Roman"/>
                <a:cs typeface="Times New Roman"/>
              </a:rPr>
              <a:t>Capabilities </a:t>
            </a:r>
            <a:r>
              <a:rPr sz="3600" dirty="0">
                <a:latin typeface="Times New Roman"/>
                <a:cs typeface="Times New Roman"/>
              </a:rPr>
              <a:t>of connected H.W</a:t>
            </a:r>
            <a:r>
              <a:rPr sz="3600" spc="-5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and  the </a:t>
            </a:r>
            <a:r>
              <a:rPr sz="3600" spc="-5" dirty="0">
                <a:latin typeface="Times New Roman"/>
                <a:cs typeface="Times New Roman"/>
              </a:rPr>
              <a:t>efficiency </a:t>
            </a:r>
            <a:r>
              <a:rPr sz="3600" dirty="0">
                <a:latin typeface="Times New Roman"/>
                <a:cs typeface="Times New Roman"/>
              </a:rPr>
              <a:t>of</a:t>
            </a:r>
            <a:r>
              <a:rPr sz="3600" spc="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software.</a:t>
            </a:r>
            <a:endParaRPr sz="3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870"/>
              </a:spcBef>
              <a:buSzPct val="97222"/>
              <a:buFont typeface="Wingdings"/>
              <a:buChar char=""/>
              <a:tabLst>
                <a:tab pos="377825" algn="l"/>
              </a:tabLst>
            </a:pPr>
            <a:r>
              <a:rPr sz="3600" dirty="0">
                <a:latin typeface="Times New Roman"/>
                <a:cs typeface="Times New Roman"/>
              </a:rPr>
              <a:t>Number of</a:t>
            </a:r>
            <a:r>
              <a:rPr sz="3600" spc="-3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user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</a:t>
            </a:r>
            <a:r>
              <a:rPr spc="-105" dirty="0"/>
              <a:t> </a:t>
            </a:r>
            <a:r>
              <a:rPr dirty="0"/>
              <a:t>Criteria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425" y="1845690"/>
            <a:ext cx="6524625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latin typeface="Times New Roman"/>
                <a:cs typeface="Times New Roman"/>
              </a:rPr>
              <a:t>A network </a:t>
            </a:r>
            <a:r>
              <a:rPr sz="3600" dirty="0">
                <a:latin typeface="Times New Roman"/>
                <a:cs typeface="Times New Roman"/>
              </a:rPr>
              <a:t>must be able to </a:t>
            </a:r>
            <a:r>
              <a:rPr sz="3600" spc="-5" dirty="0">
                <a:latin typeface="Times New Roman"/>
                <a:cs typeface="Times New Roman"/>
              </a:rPr>
              <a:t>meet</a:t>
            </a:r>
            <a:r>
              <a:rPr sz="3600" spc="-6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  </a:t>
            </a:r>
            <a:r>
              <a:rPr sz="3600" spc="-5" dirty="0">
                <a:latin typeface="Times New Roman"/>
                <a:cs typeface="Times New Roman"/>
              </a:rPr>
              <a:t>certain number </a:t>
            </a:r>
            <a:r>
              <a:rPr sz="3600" dirty="0">
                <a:latin typeface="Times New Roman"/>
                <a:cs typeface="Times New Roman"/>
              </a:rPr>
              <a:t>of </a:t>
            </a:r>
            <a:r>
              <a:rPr sz="3600" spc="-5" dirty="0">
                <a:latin typeface="Times New Roman"/>
                <a:cs typeface="Times New Roman"/>
              </a:rPr>
              <a:t>criteria.</a:t>
            </a:r>
            <a:endParaRPr sz="3600" dirty="0">
              <a:latin typeface="Times New Roman"/>
              <a:cs typeface="Times New Roman"/>
            </a:endParaRPr>
          </a:p>
          <a:p>
            <a:pPr marL="916305" lvl="1" indent="-446405">
              <a:lnSpc>
                <a:spcPct val="100000"/>
              </a:lnSpc>
              <a:spcBef>
                <a:spcPts val="825"/>
              </a:spcBef>
              <a:buFont typeface="Wingdings"/>
              <a:buChar char=""/>
              <a:tabLst>
                <a:tab pos="916940" algn="l"/>
              </a:tabLst>
            </a:pPr>
            <a:r>
              <a:rPr sz="3400" spc="-5" dirty="0">
                <a:latin typeface="Times New Roman"/>
                <a:cs typeface="Times New Roman"/>
              </a:rPr>
              <a:t>Performance</a:t>
            </a:r>
            <a:endParaRPr sz="3400" dirty="0">
              <a:latin typeface="Times New Roman"/>
              <a:cs typeface="Times New Roman"/>
            </a:endParaRPr>
          </a:p>
          <a:p>
            <a:pPr marL="854710" indent="-384810">
              <a:lnSpc>
                <a:spcPct val="100000"/>
              </a:lnSpc>
              <a:spcBef>
                <a:spcPts val="815"/>
              </a:spcBef>
              <a:buSzPct val="97058"/>
              <a:buFont typeface="Wingdings"/>
              <a:buChar char=""/>
              <a:tabLst>
                <a:tab pos="855344" algn="l"/>
              </a:tabLst>
            </a:pPr>
            <a:r>
              <a:rPr sz="3400" dirty="0">
                <a:solidFill>
                  <a:schemeClr val="accent1"/>
                </a:solidFill>
                <a:latin typeface="Times New Roman"/>
                <a:cs typeface="Times New Roman"/>
              </a:rPr>
              <a:t>Reliability</a:t>
            </a:r>
          </a:p>
          <a:p>
            <a:pPr marL="854710" indent="-384810">
              <a:lnSpc>
                <a:spcPct val="100000"/>
              </a:lnSpc>
              <a:spcBef>
                <a:spcPts val="819"/>
              </a:spcBef>
              <a:buSzPct val="97058"/>
              <a:buFont typeface="Wingdings"/>
              <a:buChar char=""/>
              <a:tabLst>
                <a:tab pos="855344" algn="l"/>
              </a:tabLst>
            </a:pPr>
            <a:r>
              <a:rPr sz="3400" spc="-5" dirty="0">
                <a:latin typeface="Times New Roman"/>
                <a:cs typeface="Times New Roman"/>
              </a:rPr>
              <a:t>Security</a:t>
            </a:r>
            <a:endParaRPr sz="3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6929" y="815086"/>
            <a:ext cx="23895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accent1"/>
                </a:solidFill>
              </a:rPr>
              <a:t>Reliability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425" y="1659886"/>
            <a:ext cx="8227975" cy="3562514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IN" sz="3600" dirty="0">
                <a:solidFill>
                  <a:schemeClr val="accent1"/>
                </a:solidFill>
                <a:latin typeface="Times New Roman"/>
                <a:cs typeface="Times New Roman"/>
              </a:rPr>
              <a:t>+</a:t>
            </a:r>
            <a:r>
              <a:rPr sz="3600" dirty="0">
                <a:latin typeface="Times New Roman"/>
                <a:cs typeface="Times New Roman"/>
              </a:rPr>
              <a:t>Accuracy of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delivery.</a:t>
            </a:r>
            <a:endParaRPr sz="3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7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Measured</a:t>
            </a:r>
            <a:r>
              <a:rPr sz="3600" spc="-3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by:</a:t>
            </a:r>
          </a:p>
          <a:p>
            <a:pPr marL="756285" lvl="1" indent="-286385">
              <a:lnSpc>
                <a:spcPct val="100000"/>
              </a:lnSpc>
              <a:spcBef>
                <a:spcPts val="780"/>
              </a:spcBef>
              <a:buChar char="–"/>
              <a:tabLst>
                <a:tab pos="756920" algn="l"/>
              </a:tabLst>
            </a:pPr>
            <a:r>
              <a:rPr sz="3200" dirty="0">
                <a:latin typeface="Times New Roman"/>
                <a:cs typeface="Times New Roman"/>
              </a:rPr>
              <a:t>Frequency of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failures</a:t>
            </a:r>
          </a:p>
          <a:p>
            <a:pPr marL="756285" lvl="1" indent="-286385">
              <a:lnSpc>
                <a:spcPct val="100000"/>
              </a:lnSpc>
              <a:spcBef>
                <a:spcPts val="770"/>
              </a:spcBef>
              <a:buChar char="–"/>
              <a:tabLst>
                <a:tab pos="756920" algn="l"/>
              </a:tabLst>
            </a:pPr>
            <a:r>
              <a:rPr sz="3200" dirty="0">
                <a:latin typeface="Times New Roman"/>
                <a:cs typeface="Times New Roman"/>
              </a:rPr>
              <a:t>Time it takes to recover from a</a:t>
            </a:r>
            <a:r>
              <a:rPr sz="3200" spc="-1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failure</a:t>
            </a:r>
          </a:p>
          <a:p>
            <a:pPr marL="756285" marR="1323975" lvl="1" indent="-286385">
              <a:lnSpc>
                <a:spcPct val="100000"/>
              </a:lnSpc>
              <a:spcBef>
                <a:spcPts val="770"/>
              </a:spcBef>
              <a:buChar char="–"/>
              <a:tabLst>
                <a:tab pos="756920" algn="l"/>
              </a:tabLst>
            </a:pPr>
            <a:r>
              <a:rPr sz="3200" dirty="0">
                <a:latin typeface="Times New Roman"/>
                <a:cs typeface="Times New Roman"/>
              </a:rPr>
              <a:t>The network’s robustness in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2800" dirty="0">
                <a:solidFill>
                  <a:schemeClr val="accent1"/>
                </a:solidFill>
                <a:latin typeface="Times New Roman"/>
                <a:cs typeface="Times New Roman"/>
              </a:rPr>
              <a:t>catastrophe</a:t>
            </a:r>
            <a:r>
              <a:rPr lang="en-IN" sz="2800" dirty="0">
                <a:solidFill>
                  <a:schemeClr val="accent1"/>
                </a:solidFill>
                <a:latin typeface="Times New Roman"/>
                <a:cs typeface="Times New Roman"/>
              </a:rPr>
              <a:t>(Sudden Damage- Attacks)</a:t>
            </a:r>
            <a:r>
              <a:rPr sz="2800" dirty="0">
                <a:solidFill>
                  <a:schemeClr val="accent1"/>
                </a:solidFill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</a:t>
            </a:r>
            <a:r>
              <a:rPr spc="-105" dirty="0"/>
              <a:t> </a:t>
            </a:r>
            <a:r>
              <a:rPr dirty="0"/>
              <a:t>Criteria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425" y="1845690"/>
            <a:ext cx="6524625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latin typeface="Times New Roman"/>
                <a:cs typeface="Times New Roman"/>
              </a:rPr>
              <a:t>A network </a:t>
            </a:r>
            <a:r>
              <a:rPr sz="3600" dirty="0">
                <a:latin typeface="Times New Roman"/>
                <a:cs typeface="Times New Roman"/>
              </a:rPr>
              <a:t>must be able to </a:t>
            </a:r>
            <a:r>
              <a:rPr sz="3600" spc="-5" dirty="0">
                <a:latin typeface="Times New Roman"/>
                <a:cs typeface="Times New Roman"/>
              </a:rPr>
              <a:t>meet</a:t>
            </a:r>
            <a:r>
              <a:rPr sz="3600" spc="-6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a  </a:t>
            </a:r>
            <a:r>
              <a:rPr sz="3600" spc="-5" dirty="0">
                <a:latin typeface="Times New Roman"/>
                <a:cs typeface="Times New Roman"/>
              </a:rPr>
              <a:t>certain number </a:t>
            </a:r>
            <a:r>
              <a:rPr sz="3600" dirty="0">
                <a:latin typeface="Times New Roman"/>
                <a:cs typeface="Times New Roman"/>
              </a:rPr>
              <a:t>of </a:t>
            </a:r>
            <a:r>
              <a:rPr sz="3600" spc="-5" dirty="0">
                <a:latin typeface="Times New Roman"/>
                <a:cs typeface="Times New Roman"/>
              </a:rPr>
              <a:t>criteria.</a:t>
            </a:r>
            <a:endParaRPr sz="3600" dirty="0">
              <a:latin typeface="Times New Roman"/>
              <a:cs typeface="Times New Roman"/>
            </a:endParaRPr>
          </a:p>
          <a:p>
            <a:pPr marL="916305" lvl="1" indent="-446405">
              <a:lnSpc>
                <a:spcPct val="100000"/>
              </a:lnSpc>
              <a:spcBef>
                <a:spcPts val="825"/>
              </a:spcBef>
              <a:buFont typeface="Wingdings"/>
              <a:buChar char=""/>
              <a:tabLst>
                <a:tab pos="916940" algn="l"/>
              </a:tabLst>
            </a:pPr>
            <a:r>
              <a:rPr sz="3400" spc="-5" dirty="0">
                <a:latin typeface="Times New Roman"/>
                <a:cs typeface="Times New Roman"/>
              </a:rPr>
              <a:t>Performance</a:t>
            </a:r>
            <a:endParaRPr sz="3400" dirty="0">
              <a:latin typeface="Times New Roman"/>
              <a:cs typeface="Times New Roman"/>
            </a:endParaRPr>
          </a:p>
          <a:p>
            <a:pPr marL="809625" lvl="1" indent="-339725">
              <a:lnSpc>
                <a:spcPct val="100000"/>
              </a:lnSpc>
              <a:spcBef>
                <a:spcPts val="815"/>
              </a:spcBef>
              <a:buFont typeface="Wingdings"/>
              <a:buChar char=""/>
              <a:tabLst>
                <a:tab pos="810260" algn="l"/>
              </a:tabLst>
            </a:pPr>
            <a:r>
              <a:rPr sz="3400" dirty="0">
                <a:latin typeface="Times New Roman"/>
                <a:cs typeface="Times New Roman"/>
              </a:rPr>
              <a:t>Reliability</a:t>
            </a:r>
          </a:p>
          <a:p>
            <a:pPr marL="854710" indent="-384810">
              <a:lnSpc>
                <a:spcPct val="100000"/>
              </a:lnSpc>
              <a:spcBef>
                <a:spcPts val="819"/>
              </a:spcBef>
              <a:buSzPct val="97058"/>
              <a:buFont typeface="Wingdings"/>
              <a:buChar char=""/>
              <a:tabLst>
                <a:tab pos="855344" algn="l"/>
              </a:tabLst>
            </a:pPr>
            <a:r>
              <a:rPr sz="3400" spc="-5" dirty="0">
                <a:solidFill>
                  <a:srgbClr val="FF0000"/>
                </a:solidFill>
                <a:latin typeface="Times New Roman"/>
                <a:cs typeface="Times New Roman"/>
              </a:rPr>
              <a:t>Security</a:t>
            </a:r>
            <a:endParaRPr sz="3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0665" y="357581"/>
            <a:ext cx="189166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Securi</a:t>
            </a:r>
            <a:r>
              <a:rPr spc="5" dirty="0">
                <a:solidFill>
                  <a:srgbClr val="FF0000"/>
                </a:solidFill>
              </a:rPr>
              <a:t>t</a:t>
            </a:r>
            <a:r>
              <a:rPr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225" y="1354962"/>
            <a:ext cx="8003540" cy="37274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5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Many </a:t>
            </a:r>
            <a:r>
              <a:rPr sz="3600" spc="-5" dirty="0">
                <a:latin typeface="Times New Roman"/>
                <a:cs typeface="Times New Roman"/>
              </a:rPr>
              <a:t>issues </a:t>
            </a:r>
            <a:r>
              <a:rPr sz="3600" dirty="0">
                <a:latin typeface="Times New Roman"/>
                <a:cs typeface="Times New Roman"/>
              </a:rPr>
              <a:t>at the different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layers!</a:t>
            </a:r>
          </a:p>
          <a:p>
            <a:pPr marL="355600" indent="-342900">
              <a:lnSpc>
                <a:spcPct val="100000"/>
              </a:lnSpc>
              <a:spcBef>
                <a:spcPts val="86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latin typeface="Times New Roman"/>
                <a:cs typeface="Times New Roman"/>
              </a:rPr>
              <a:t>Examples:</a:t>
            </a:r>
            <a:endParaRPr sz="36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30"/>
              </a:spcBef>
              <a:buChar char="–"/>
              <a:tabLst>
                <a:tab pos="756920" algn="l"/>
              </a:tabLst>
            </a:pPr>
            <a:r>
              <a:rPr sz="3400" spc="-5" dirty="0">
                <a:latin typeface="Times New Roman"/>
                <a:cs typeface="Times New Roman"/>
              </a:rPr>
              <a:t>Protecting </a:t>
            </a:r>
            <a:r>
              <a:rPr sz="3400" dirty="0">
                <a:latin typeface="Times New Roman"/>
                <a:cs typeface="Times New Roman"/>
              </a:rPr>
              <a:t>data </a:t>
            </a:r>
            <a:r>
              <a:rPr sz="3400" spc="-10" dirty="0">
                <a:latin typeface="Times New Roman"/>
                <a:cs typeface="Times New Roman"/>
              </a:rPr>
              <a:t>from </a:t>
            </a:r>
            <a:r>
              <a:rPr sz="3400" dirty="0">
                <a:latin typeface="Times New Roman"/>
                <a:cs typeface="Times New Roman"/>
              </a:rPr>
              <a:t>unauthorized</a:t>
            </a:r>
            <a:r>
              <a:rPr sz="3400" spc="4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access.</a:t>
            </a:r>
            <a:endParaRPr sz="3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815"/>
              </a:spcBef>
              <a:buChar char="–"/>
              <a:tabLst>
                <a:tab pos="756920" algn="l"/>
              </a:tabLst>
            </a:pPr>
            <a:r>
              <a:rPr sz="3400" spc="-5" dirty="0">
                <a:latin typeface="Times New Roman"/>
                <a:cs typeface="Times New Roman"/>
              </a:rPr>
              <a:t>Protecting </a:t>
            </a:r>
            <a:r>
              <a:rPr sz="3400" dirty="0">
                <a:latin typeface="Times New Roman"/>
                <a:cs typeface="Times New Roman"/>
              </a:rPr>
              <a:t>data </a:t>
            </a:r>
            <a:r>
              <a:rPr sz="3400" spc="-10" dirty="0">
                <a:latin typeface="Times New Roman"/>
                <a:cs typeface="Times New Roman"/>
              </a:rPr>
              <a:t>from</a:t>
            </a:r>
            <a:r>
              <a:rPr sz="3400" spc="2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damage.</a:t>
            </a:r>
            <a:endParaRPr sz="3400" dirty="0">
              <a:latin typeface="Times New Roman"/>
              <a:cs typeface="Times New Roman"/>
            </a:endParaRPr>
          </a:p>
          <a:p>
            <a:pPr marL="756285" marR="13970" lvl="1" indent="-286385">
              <a:lnSpc>
                <a:spcPct val="100000"/>
              </a:lnSpc>
              <a:spcBef>
                <a:spcPts val="820"/>
              </a:spcBef>
              <a:buChar char="–"/>
              <a:tabLst>
                <a:tab pos="756920" algn="l"/>
              </a:tabLst>
            </a:pPr>
            <a:r>
              <a:rPr sz="3400" spc="-5" dirty="0">
                <a:latin typeface="Times New Roman"/>
                <a:cs typeface="Times New Roman"/>
              </a:rPr>
              <a:t>Implementing </a:t>
            </a:r>
            <a:r>
              <a:rPr sz="3400" dirty="0">
                <a:latin typeface="Times New Roman"/>
                <a:cs typeface="Times New Roman"/>
              </a:rPr>
              <a:t>policies </a:t>
            </a:r>
            <a:r>
              <a:rPr sz="3400" spc="-5" dirty="0">
                <a:latin typeface="Times New Roman"/>
                <a:cs typeface="Times New Roman"/>
              </a:rPr>
              <a:t>and </a:t>
            </a:r>
            <a:r>
              <a:rPr sz="3400" dirty="0">
                <a:latin typeface="Times New Roman"/>
                <a:cs typeface="Times New Roman"/>
              </a:rPr>
              <a:t>procedures </a:t>
            </a:r>
            <a:r>
              <a:rPr sz="3400" spc="-5" dirty="0">
                <a:latin typeface="Times New Roman"/>
                <a:cs typeface="Times New Roman"/>
              </a:rPr>
              <a:t>for  recovery from </a:t>
            </a:r>
            <a:r>
              <a:rPr sz="3400" dirty="0">
                <a:latin typeface="Times New Roman"/>
                <a:cs typeface="Times New Roman"/>
              </a:rPr>
              <a:t>breaches </a:t>
            </a:r>
            <a:r>
              <a:rPr sz="3400" spc="-5" dirty="0">
                <a:latin typeface="Times New Roman"/>
                <a:cs typeface="Times New Roman"/>
              </a:rPr>
              <a:t>and data</a:t>
            </a:r>
            <a:r>
              <a:rPr sz="3400" spc="4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losses.</a:t>
            </a:r>
            <a:endParaRPr sz="3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2592" y="357581"/>
            <a:ext cx="52603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312290"/>
            <a:ext cx="7147559" cy="412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There are a number of </a:t>
            </a:r>
            <a:r>
              <a:rPr sz="3600" spc="-5" dirty="0">
                <a:latin typeface="Times New Roman"/>
                <a:cs typeface="Times New Roman"/>
              </a:rPr>
              <a:t>ways </a:t>
            </a:r>
            <a:r>
              <a:rPr sz="3600" dirty="0">
                <a:latin typeface="Times New Roman"/>
                <a:cs typeface="Times New Roman"/>
              </a:rPr>
              <a:t>that  </a:t>
            </a:r>
            <a:r>
              <a:rPr sz="3600" spc="-5" dirty="0">
                <a:latin typeface="Times New Roman"/>
                <a:cs typeface="Times New Roman"/>
              </a:rPr>
              <a:t>computers </a:t>
            </a:r>
            <a:r>
              <a:rPr sz="3600" dirty="0">
                <a:latin typeface="Times New Roman"/>
                <a:cs typeface="Times New Roman"/>
              </a:rPr>
              <a:t>can be connected</a:t>
            </a:r>
            <a:r>
              <a:rPr sz="3600" spc="-3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together  </a:t>
            </a:r>
            <a:r>
              <a:rPr sz="3600" dirty="0">
                <a:latin typeface="Times New Roman"/>
                <a:cs typeface="Times New Roman"/>
              </a:rPr>
              <a:t>to form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networks</a:t>
            </a:r>
            <a:r>
              <a:rPr sz="3600" dirty="0">
                <a:latin typeface="Times New Roman"/>
                <a:cs typeface="Times New Roman"/>
              </a:rPr>
              <a:t>.</a:t>
            </a:r>
          </a:p>
          <a:p>
            <a:pPr marL="355600" marR="99568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Physical </a:t>
            </a:r>
            <a:r>
              <a:rPr sz="3600" spc="-5" dirty="0">
                <a:latin typeface="Times New Roman"/>
                <a:cs typeface="Times New Roman"/>
              </a:rPr>
              <a:t>attributes </a:t>
            </a:r>
            <a:r>
              <a:rPr sz="3600" dirty="0">
                <a:latin typeface="Times New Roman"/>
                <a:cs typeface="Times New Roman"/>
              </a:rPr>
              <a:t>of a</a:t>
            </a:r>
            <a:r>
              <a:rPr sz="3600" spc="-6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network  </a:t>
            </a:r>
            <a:r>
              <a:rPr sz="3600" spc="-5" dirty="0">
                <a:latin typeface="Times New Roman"/>
                <a:cs typeface="Times New Roman"/>
              </a:rPr>
              <a:t>include:</a:t>
            </a:r>
            <a:endParaRPr sz="3600" dirty="0">
              <a:latin typeface="Times New Roman"/>
              <a:cs typeface="Times New Roman"/>
            </a:endParaRPr>
          </a:p>
          <a:p>
            <a:pPr marL="854710" lvl="1" indent="-384810">
              <a:lnSpc>
                <a:spcPct val="100000"/>
              </a:lnSpc>
              <a:spcBef>
                <a:spcPts val="825"/>
              </a:spcBef>
              <a:buSzPct val="97058"/>
              <a:buFont typeface="Wingdings"/>
              <a:buChar char=""/>
              <a:tabLst>
                <a:tab pos="855344" algn="l"/>
              </a:tabLst>
            </a:pPr>
            <a:r>
              <a:rPr sz="3400" dirty="0">
                <a:solidFill>
                  <a:srgbClr val="FF0000"/>
                </a:solidFill>
                <a:latin typeface="Times New Roman"/>
                <a:cs typeface="Times New Roman"/>
              </a:rPr>
              <a:t>Type </a:t>
            </a:r>
            <a:r>
              <a:rPr sz="3400" spc="-5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3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FF0000"/>
                </a:solidFill>
                <a:latin typeface="Times New Roman"/>
                <a:cs typeface="Times New Roman"/>
              </a:rPr>
              <a:t>connection</a:t>
            </a:r>
          </a:p>
          <a:p>
            <a:pPr marL="854710" lvl="1" indent="-384810">
              <a:lnSpc>
                <a:spcPct val="100000"/>
              </a:lnSpc>
              <a:spcBef>
                <a:spcPts val="820"/>
              </a:spcBef>
              <a:buSzPct val="97058"/>
              <a:buFont typeface="Wingdings"/>
              <a:buChar char=""/>
              <a:tabLst>
                <a:tab pos="855344" algn="l"/>
              </a:tabLst>
            </a:pPr>
            <a:r>
              <a:rPr sz="3400" spc="-5" dirty="0">
                <a:latin typeface="Times New Roman"/>
                <a:cs typeface="Times New Roman"/>
              </a:rPr>
              <a:t>Physical</a:t>
            </a:r>
            <a:r>
              <a:rPr sz="3400" dirty="0">
                <a:latin typeface="Times New Roman"/>
                <a:cs typeface="Times New Roman"/>
              </a:rPr>
              <a:t> topology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2067" y="815086"/>
            <a:ext cx="45021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Type of</a:t>
            </a:r>
            <a:r>
              <a:rPr spc="-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Connection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999614"/>
            <a:ext cx="7403465" cy="309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For communication to occure, two devices  must be connected in someway to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same  link at the same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time.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Two possible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connections: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Times New Roman"/>
                <a:cs typeface="Times New Roman"/>
              </a:rPr>
              <a:t>Point-to-point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Times New Roman"/>
                <a:cs typeface="Times New Roman"/>
              </a:rPr>
              <a:t>Multipoint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077200" cy="5170646"/>
          </a:xfrm>
        </p:spPr>
        <p:txBody>
          <a:bodyPr/>
          <a:lstStyle/>
          <a:p>
            <a:pPr algn="just"/>
            <a:r>
              <a:rPr lang="en-US" sz="2800" b="0" dirty="0"/>
              <a:t>1. Describe the layered structure of a typical networked architecture</a:t>
            </a:r>
          </a:p>
          <a:p>
            <a:pPr algn="just"/>
            <a:r>
              <a:rPr lang="en-US" sz="2800" b="0" dirty="0"/>
              <a:t>2. Identify and analyze the different types of network topologies, switching, error and flow</a:t>
            </a:r>
          </a:p>
          <a:p>
            <a:pPr algn="just"/>
            <a:r>
              <a:rPr lang="en-US" sz="2800" b="0" dirty="0"/>
              <a:t>control mechanisms</a:t>
            </a:r>
          </a:p>
          <a:p>
            <a:pPr algn="just"/>
            <a:r>
              <a:rPr lang="en-US" sz="2800" b="0" dirty="0"/>
              <a:t>3. Design </a:t>
            </a:r>
            <a:r>
              <a:rPr lang="en-US" sz="2800" b="0" dirty="0" err="1"/>
              <a:t>subnetting</a:t>
            </a:r>
            <a:r>
              <a:rPr lang="en-US" sz="2800" b="0" dirty="0"/>
              <a:t> and enhance the performance of routing mechanisms.</a:t>
            </a:r>
          </a:p>
          <a:p>
            <a:pPr algn="just"/>
            <a:r>
              <a:rPr lang="en-US" sz="2800" b="0" dirty="0"/>
              <a:t>4. Compare various congestion control mechanisms and identify suitable Transport layer</a:t>
            </a:r>
          </a:p>
          <a:p>
            <a:pPr algn="just"/>
            <a:r>
              <a:rPr lang="en-US" sz="2800" b="0" dirty="0"/>
              <a:t>protocol for real time applications</a:t>
            </a:r>
          </a:p>
          <a:p>
            <a:pPr algn="just"/>
            <a:r>
              <a:rPr lang="en-US" sz="2800" b="0" dirty="0"/>
              <a:t>5. Identify various Application layer protocols for specific applications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4688078" cy="696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Outcomes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124" y="237185"/>
            <a:ext cx="61937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5320" marR="5080" indent="-1913255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Physical Structures: </a:t>
            </a:r>
            <a:r>
              <a:rPr sz="4000" b="1" spc="-5" dirty="0">
                <a:solidFill>
                  <a:srgbClr val="608FFC"/>
                </a:solidFill>
                <a:latin typeface="Times New Roman"/>
                <a:cs typeface="Times New Roman"/>
              </a:rPr>
              <a:t>Type of  connection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3352800"/>
            <a:ext cx="7924800" cy="3209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891" y="1316481"/>
            <a:ext cx="8362950" cy="216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1. </a:t>
            </a: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Point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–to-point</a:t>
            </a:r>
            <a:endParaRPr sz="28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Dedicated link between two devices. Most of them uses an  actual length of wire or cable to connect the two ends </a:t>
            </a:r>
            <a:r>
              <a:rPr sz="2800" dirty="0">
                <a:latin typeface="Times New Roman"/>
                <a:cs typeface="Times New Roman"/>
              </a:rPr>
              <a:t>but  </a:t>
            </a:r>
            <a:r>
              <a:rPr sz="2800" spc="-5" dirty="0">
                <a:latin typeface="Times New Roman"/>
                <a:cs typeface="Times New Roman"/>
              </a:rPr>
              <a:t>other options ,such as microwave </a:t>
            </a:r>
            <a:r>
              <a:rPr lang="en-IN" sz="2800" spc="-5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satellite</a:t>
            </a:r>
            <a:r>
              <a:rPr lang="en-IN" sz="2800" spc="-5" dirty="0">
                <a:latin typeface="Times New Roman"/>
                <a:cs typeface="Times New Roman"/>
              </a:rPr>
              <a:t> links </a:t>
            </a:r>
            <a:r>
              <a:rPr sz="2800" spc="-5" dirty="0">
                <a:latin typeface="Times New Roman"/>
                <a:cs typeface="Times New Roman"/>
              </a:rPr>
              <a:t> are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possible.</a:t>
            </a:r>
          </a:p>
        </p:txBody>
      </p:sp>
      <p:sp>
        <p:nvSpPr>
          <p:cNvPr id="6" name="Explosion 2 5"/>
          <p:cNvSpPr/>
          <p:nvPr/>
        </p:nvSpPr>
        <p:spPr>
          <a:xfrm>
            <a:off x="4038600" y="5943600"/>
            <a:ext cx="1828800" cy="9144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T.V Remote Control</a:t>
            </a:r>
          </a:p>
          <a:p>
            <a:pPr algn="ctr"/>
            <a:endParaRPr lang="en-IN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124" y="237185"/>
            <a:ext cx="61937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5320" marR="5080" indent="-1913255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Physical Structures: </a:t>
            </a:r>
            <a:r>
              <a:rPr sz="4000" b="1" spc="-5" dirty="0">
                <a:solidFill>
                  <a:srgbClr val="608FFC"/>
                </a:solidFill>
                <a:latin typeface="Times New Roman"/>
                <a:cs typeface="Times New Roman"/>
              </a:rPr>
              <a:t>Type of  connection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891" y="1316481"/>
            <a:ext cx="797496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2.</a:t>
            </a:r>
            <a:r>
              <a:rPr sz="28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Multipoint</a:t>
            </a:r>
            <a:endParaRPr sz="2800" dirty="0">
              <a:latin typeface="Times New Roman"/>
              <a:cs typeface="Times New Roman"/>
            </a:endParaRPr>
          </a:p>
          <a:p>
            <a:pPr marL="527685" marR="5080" indent="-515620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Is one in which more </a:t>
            </a:r>
            <a:r>
              <a:rPr sz="2800" b="1" i="1" dirty="0">
                <a:latin typeface="Times New Roman"/>
                <a:cs typeface="Times New Roman"/>
              </a:rPr>
              <a:t>than </a:t>
            </a:r>
            <a:r>
              <a:rPr sz="2800" b="1" i="1" spc="-5" dirty="0">
                <a:latin typeface="Times New Roman"/>
                <a:cs typeface="Times New Roman"/>
              </a:rPr>
              <a:t>two specific devices share a  </a:t>
            </a:r>
            <a:r>
              <a:rPr sz="2800" b="1" i="1" dirty="0">
                <a:latin typeface="Times New Roman"/>
                <a:cs typeface="Times New Roman"/>
              </a:rPr>
              <a:t>single</a:t>
            </a:r>
            <a:r>
              <a:rPr sz="2800" b="1" i="1" spc="-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link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2743200"/>
            <a:ext cx="6825107" cy="2469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loud Callout 4"/>
          <p:cNvSpPr/>
          <p:nvPr/>
        </p:nvSpPr>
        <p:spPr>
          <a:xfrm>
            <a:off x="1600200" y="5105400"/>
            <a:ext cx="6781800" cy="1447800"/>
          </a:xfrm>
          <a:prstGeom prst="cloud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If several devices can use the link simultaneously, it is a </a:t>
            </a:r>
            <a:r>
              <a:rPr lang="en-US" i="1" dirty="0"/>
              <a:t>spatially shared</a:t>
            </a:r>
            <a:br>
              <a:rPr lang="en-US" i="1" dirty="0"/>
            </a:br>
            <a:r>
              <a:rPr lang="en-US" dirty="0"/>
              <a:t>connection. If users must take turns, it is a </a:t>
            </a:r>
            <a:r>
              <a:rPr lang="en-US" i="1" dirty="0"/>
              <a:t>timeshared </a:t>
            </a:r>
            <a:r>
              <a:rPr lang="en-US" dirty="0"/>
              <a:t>connection. </a:t>
            </a:r>
            <a:br>
              <a:rPr lang="en-US" dirty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632829" y="627654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49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0997" y="584657"/>
            <a:ext cx="13004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Links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24632" y="3152098"/>
            <a:ext cx="18669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latin typeface="Arial"/>
                <a:cs typeface="Arial"/>
              </a:rPr>
              <a:t>(a)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4854" y="4312751"/>
            <a:ext cx="18669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latin typeface="Arial"/>
                <a:cs typeface="Arial"/>
              </a:rPr>
              <a:t>(b)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7975" y="4311650"/>
            <a:ext cx="434975" cy="38100"/>
          </a:xfrm>
          <a:custGeom>
            <a:avLst/>
            <a:gdLst/>
            <a:ahLst/>
            <a:cxnLst/>
            <a:rect l="l" t="t" r="r" b="b"/>
            <a:pathLst>
              <a:path w="434975" h="38100">
                <a:moveTo>
                  <a:pt x="0" y="38100"/>
                </a:moveTo>
                <a:lnTo>
                  <a:pt x="434975" y="38100"/>
                </a:lnTo>
                <a:lnTo>
                  <a:pt x="434975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7975" y="4311650"/>
            <a:ext cx="434975" cy="38100"/>
          </a:xfrm>
          <a:custGeom>
            <a:avLst/>
            <a:gdLst/>
            <a:ahLst/>
            <a:cxnLst/>
            <a:rect l="l" t="t" r="r" b="b"/>
            <a:pathLst>
              <a:path w="434975" h="38100">
                <a:moveTo>
                  <a:pt x="0" y="38100"/>
                </a:moveTo>
                <a:lnTo>
                  <a:pt x="44450" y="0"/>
                </a:lnTo>
                <a:lnTo>
                  <a:pt x="387350" y="0"/>
                </a:lnTo>
                <a:lnTo>
                  <a:pt x="434975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7975" y="4349750"/>
            <a:ext cx="434975" cy="92075"/>
          </a:xfrm>
          <a:custGeom>
            <a:avLst/>
            <a:gdLst/>
            <a:ahLst/>
            <a:cxnLst/>
            <a:rect l="l" t="t" r="r" b="b"/>
            <a:pathLst>
              <a:path w="434975" h="92075">
                <a:moveTo>
                  <a:pt x="0" y="92075"/>
                </a:moveTo>
                <a:lnTo>
                  <a:pt x="434975" y="92075"/>
                </a:lnTo>
                <a:lnTo>
                  <a:pt x="434975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7975" y="4349750"/>
            <a:ext cx="434975" cy="92075"/>
          </a:xfrm>
          <a:custGeom>
            <a:avLst/>
            <a:gdLst/>
            <a:ahLst/>
            <a:cxnLst/>
            <a:rect l="l" t="t" r="r" b="b"/>
            <a:pathLst>
              <a:path w="434975" h="92075">
                <a:moveTo>
                  <a:pt x="0" y="92075"/>
                </a:moveTo>
                <a:lnTo>
                  <a:pt x="434975" y="92075"/>
                </a:lnTo>
                <a:lnTo>
                  <a:pt x="434975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33751" y="4479861"/>
            <a:ext cx="465455" cy="20955"/>
          </a:xfrm>
          <a:custGeom>
            <a:avLst/>
            <a:gdLst/>
            <a:ahLst/>
            <a:cxnLst/>
            <a:rect l="l" t="t" r="r" b="b"/>
            <a:pathLst>
              <a:path w="465454" h="20954">
                <a:moveTo>
                  <a:pt x="0" y="20637"/>
                </a:moveTo>
                <a:lnTo>
                  <a:pt x="465137" y="20637"/>
                </a:lnTo>
                <a:lnTo>
                  <a:pt x="465137" y="0"/>
                </a:lnTo>
                <a:lnTo>
                  <a:pt x="0" y="0"/>
                </a:lnTo>
                <a:lnTo>
                  <a:pt x="0" y="2063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27401" y="4473511"/>
            <a:ext cx="478155" cy="33655"/>
          </a:xfrm>
          <a:custGeom>
            <a:avLst/>
            <a:gdLst/>
            <a:ahLst/>
            <a:cxnLst/>
            <a:rect l="l" t="t" r="r" b="b"/>
            <a:pathLst>
              <a:path w="478154" h="33654">
                <a:moveTo>
                  <a:pt x="0" y="33337"/>
                </a:moveTo>
                <a:lnTo>
                  <a:pt x="477837" y="33337"/>
                </a:lnTo>
                <a:lnTo>
                  <a:pt x="477837" y="0"/>
                </a:lnTo>
                <a:lnTo>
                  <a:pt x="0" y="0"/>
                </a:lnTo>
                <a:lnTo>
                  <a:pt x="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3751" y="4441825"/>
            <a:ext cx="465455" cy="38100"/>
          </a:xfrm>
          <a:custGeom>
            <a:avLst/>
            <a:gdLst/>
            <a:ahLst/>
            <a:cxnLst/>
            <a:rect l="l" t="t" r="r" b="b"/>
            <a:pathLst>
              <a:path w="465454" h="38100">
                <a:moveTo>
                  <a:pt x="0" y="38100"/>
                </a:moveTo>
                <a:lnTo>
                  <a:pt x="465074" y="38100"/>
                </a:lnTo>
                <a:lnTo>
                  <a:pt x="465074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33751" y="4441825"/>
            <a:ext cx="465455" cy="38100"/>
          </a:xfrm>
          <a:custGeom>
            <a:avLst/>
            <a:gdLst/>
            <a:ahLst/>
            <a:cxnLst/>
            <a:rect l="l" t="t" r="r" b="b"/>
            <a:pathLst>
              <a:path w="465454" h="38100">
                <a:moveTo>
                  <a:pt x="0" y="38100"/>
                </a:moveTo>
                <a:lnTo>
                  <a:pt x="49149" y="0"/>
                </a:lnTo>
                <a:lnTo>
                  <a:pt x="415925" y="0"/>
                </a:lnTo>
                <a:lnTo>
                  <a:pt x="465074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1475" y="4103623"/>
            <a:ext cx="309880" cy="28575"/>
          </a:xfrm>
          <a:custGeom>
            <a:avLst/>
            <a:gdLst/>
            <a:ahLst/>
            <a:cxnLst/>
            <a:rect l="l" t="t" r="r" b="b"/>
            <a:pathLst>
              <a:path w="309880" h="28575">
                <a:moveTo>
                  <a:pt x="0" y="28575"/>
                </a:moveTo>
                <a:lnTo>
                  <a:pt x="309625" y="28575"/>
                </a:lnTo>
                <a:lnTo>
                  <a:pt x="309625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1475" y="4103623"/>
            <a:ext cx="309880" cy="28575"/>
          </a:xfrm>
          <a:custGeom>
            <a:avLst/>
            <a:gdLst/>
            <a:ahLst/>
            <a:cxnLst/>
            <a:rect l="l" t="t" r="r" b="b"/>
            <a:pathLst>
              <a:path w="309880" h="28575">
                <a:moveTo>
                  <a:pt x="0" y="28575"/>
                </a:moveTo>
                <a:lnTo>
                  <a:pt x="33274" y="0"/>
                </a:lnTo>
                <a:lnTo>
                  <a:pt x="276225" y="0"/>
                </a:lnTo>
                <a:lnTo>
                  <a:pt x="309625" y="28575"/>
                </a:lnTo>
                <a:lnTo>
                  <a:pt x="0" y="28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11475" y="4132198"/>
            <a:ext cx="309880" cy="203200"/>
          </a:xfrm>
          <a:custGeom>
            <a:avLst/>
            <a:gdLst/>
            <a:ahLst/>
            <a:cxnLst/>
            <a:rect l="l" t="t" r="r" b="b"/>
            <a:pathLst>
              <a:path w="309880" h="203200">
                <a:moveTo>
                  <a:pt x="0" y="203200"/>
                </a:moveTo>
                <a:lnTo>
                  <a:pt x="309562" y="203200"/>
                </a:lnTo>
                <a:lnTo>
                  <a:pt x="309562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11475" y="4132198"/>
            <a:ext cx="309880" cy="203200"/>
          </a:xfrm>
          <a:custGeom>
            <a:avLst/>
            <a:gdLst/>
            <a:ahLst/>
            <a:cxnLst/>
            <a:rect l="l" t="t" r="r" b="b"/>
            <a:pathLst>
              <a:path w="309880" h="203200">
                <a:moveTo>
                  <a:pt x="0" y="203200"/>
                </a:moveTo>
                <a:lnTo>
                  <a:pt x="309562" y="203200"/>
                </a:lnTo>
                <a:lnTo>
                  <a:pt x="309562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40050" y="4156075"/>
            <a:ext cx="252729" cy="155575"/>
          </a:xfrm>
          <a:custGeom>
            <a:avLst/>
            <a:gdLst/>
            <a:ahLst/>
            <a:cxnLst/>
            <a:rect l="l" t="t" r="r" b="b"/>
            <a:pathLst>
              <a:path w="252730" h="155575">
                <a:moveTo>
                  <a:pt x="0" y="155575"/>
                </a:moveTo>
                <a:lnTo>
                  <a:pt x="252412" y="155575"/>
                </a:lnTo>
                <a:lnTo>
                  <a:pt x="252412" y="0"/>
                </a:lnTo>
                <a:lnTo>
                  <a:pt x="0" y="0"/>
                </a:lnTo>
                <a:lnTo>
                  <a:pt x="0" y="155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40050" y="4156075"/>
            <a:ext cx="252729" cy="155575"/>
          </a:xfrm>
          <a:custGeom>
            <a:avLst/>
            <a:gdLst/>
            <a:ahLst/>
            <a:cxnLst/>
            <a:rect l="l" t="t" r="r" b="b"/>
            <a:pathLst>
              <a:path w="252730" h="155575">
                <a:moveTo>
                  <a:pt x="0" y="155575"/>
                </a:moveTo>
                <a:lnTo>
                  <a:pt x="252412" y="155575"/>
                </a:lnTo>
                <a:lnTo>
                  <a:pt x="252412" y="0"/>
                </a:lnTo>
                <a:lnTo>
                  <a:pt x="0" y="0"/>
                </a:lnTo>
                <a:lnTo>
                  <a:pt x="0" y="155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21176" y="4311650"/>
            <a:ext cx="434975" cy="38100"/>
          </a:xfrm>
          <a:custGeom>
            <a:avLst/>
            <a:gdLst/>
            <a:ahLst/>
            <a:cxnLst/>
            <a:rect l="l" t="t" r="r" b="b"/>
            <a:pathLst>
              <a:path w="434975" h="38100">
                <a:moveTo>
                  <a:pt x="0" y="38100"/>
                </a:moveTo>
                <a:lnTo>
                  <a:pt x="434975" y="38100"/>
                </a:lnTo>
                <a:lnTo>
                  <a:pt x="434975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21176" y="4311650"/>
            <a:ext cx="434975" cy="38100"/>
          </a:xfrm>
          <a:custGeom>
            <a:avLst/>
            <a:gdLst/>
            <a:ahLst/>
            <a:cxnLst/>
            <a:rect l="l" t="t" r="r" b="b"/>
            <a:pathLst>
              <a:path w="434975" h="38100">
                <a:moveTo>
                  <a:pt x="0" y="38100"/>
                </a:moveTo>
                <a:lnTo>
                  <a:pt x="47625" y="0"/>
                </a:lnTo>
                <a:lnTo>
                  <a:pt x="387350" y="0"/>
                </a:lnTo>
                <a:lnTo>
                  <a:pt x="434975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21176" y="4349750"/>
            <a:ext cx="434975" cy="92075"/>
          </a:xfrm>
          <a:custGeom>
            <a:avLst/>
            <a:gdLst/>
            <a:ahLst/>
            <a:cxnLst/>
            <a:rect l="l" t="t" r="r" b="b"/>
            <a:pathLst>
              <a:path w="434975" h="92075">
                <a:moveTo>
                  <a:pt x="0" y="92075"/>
                </a:moveTo>
                <a:lnTo>
                  <a:pt x="434975" y="92075"/>
                </a:lnTo>
                <a:lnTo>
                  <a:pt x="434975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1176" y="4349750"/>
            <a:ext cx="434975" cy="92075"/>
          </a:xfrm>
          <a:custGeom>
            <a:avLst/>
            <a:gdLst/>
            <a:ahLst/>
            <a:cxnLst/>
            <a:rect l="l" t="t" r="r" b="b"/>
            <a:pathLst>
              <a:path w="434975" h="92075">
                <a:moveTo>
                  <a:pt x="0" y="92075"/>
                </a:moveTo>
                <a:lnTo>
                  <a:pt x="434975" y="92075"/>
                </a:lnTo>
                <a:lnTo>
                  <a:pt x="434975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1651" y="4479861"/>
            <a:ext cx="459105" cy="20955"/>
          </a:xfrm>
          <a:custGeom>
            <a:avLst/>
            <a:gdLst/>
            <a:ahLst/>
            <a:cxnLst/>
            <a:rect l="l" t="t" r="r" b="b"/>
            <a:pathLst>
              <a:path w="459104" h="20954">
                <a:moveTo>
                  <a:pt x="0" y="20637"/>
                </a:moveTo>
                <a:lnTo>
                  <a:pt x="458787" y="20637"/>
                </a:lnTo>
                <a:lnTo>
                  <a:pt x="458787" y="0"/>
                </a:lnTo>
                <a:lnTo>
                  <a:pt x="0" y="0"/>
                </a:lnTo>
                <a:lnTo>
                  <a:pt x="0" y="2063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05301" y="4473511"/>
            <a:ext cx="471805" cy="33655"/>
          </a:xfrm>
          <a:custGeom>
            <a:avLst/>
            <a:gdLst/>
            <a:ahLst/>
            <a:cxnLst/>
            <a:rect l="l" t="t" r="r" b="b"/>
            <a:pathLst>
              <a:path w="471804" h="33654">
                <a:moveTo>
                  <a:pt x="0" y="33337"/>
                </a:moveTo>
                <a:lnTo>
                  <a:pt x="471487" y="33337"/>
                </a:lnTo>
                <a:lnTo>
                  <a:pt x="471487" y="0"/>
                </a:lnTo>
                <a:lnTo>
                  <a:pt x="0" y="0"/>
                </a:lnTo>
                <a:lnTo>
                  <a:pt x="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1651" y="4441825"/>
            <a:ext cx="459105" cy="38100"/>
          </a:xfrm>
          <a:custGeom>
            <a:avLst/>
            <a:gdLst/>
            <a:ahLst/>
            <a:cxnLst/>
            <a:rect l="l" t="t" r="r" b="b"/>
            <a:pathLst>
              <a:path w="459104" h="38100">
                <a:moveTo>
                  <a:pt x="0" y="38100"/>
                </a:moveTo>
                <a:lnTo>
                  <a:pt x="458724" y="38100"/>
                </a:lnTo>
                <a:lnTo>
                  <a:pt x="458724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11651" y="4441825"/>
            <a:ext cx="459105" cy="38100"/>
          </a:xfrm>
          <a:custGeom>
            <a:avLst/>
            <a:gdLst/>
            <a:ahLst/>
            <a:cxnLst/>
            <a:rect l="l" t="t" r="r" b="b"/>
            <a:pathLst>
              <a:path w="459104" h="38100">
                <a:moveTo>
                  <a:pt x="0" y="38100"/>
                </a:moveTo>
                <a:lnTo>
                  <a:pt x="47625" y="0"/>
                </a:lnTo>
                <a:lnTo>
                  <a:pt x="411099" y="0"/>
                </a:lnTo>
                <a:lnTo>
                  <a:pt x="458724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7851" y="4103623"/>
            <a:ext cx="304800" cy="28575"/>
          </a:xfrm>
          <a:custGeom>
            <a:avLst/>
            <a:gdLst/>
            <a:ahLst/>
            <a:cxnLst/>
            <a:rect l="l" t="t" r="r" b="b"/>
            <a:pathLst>
              <a:path w="304800" h="28575">
                <a:moveTo>
                  <a:pt x="0" y="28575"/>
                </a:moveTo>
                <a:lnTo>
                  <a:pt x="304800" y="28575"/>
                </a:lnTo>
                <a:lnTo>
                  <a:pt x="304800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7851" y="4103623"/>
            <a:ext cx="304800" cy="28575"/>
          </a:xfrm>
          <a:custGeom>
            <a:avLst/>
            <a:gdLst/>
            <a:ahLst/>
            <a:cxnLst/>
            <a:rect l="l" t="t" r="r" b="b"/>
            <a:pathLst>
              <a:path w="304800" h="28575">
                <a:moveTo>
                  <a:pt x="0" y="28575"/>
                </a:moveTo>
                <a:lnTo>
                  <a:pt x="34925" y="0"/>
                </a:lnTo>
                <a:lnTo>
                  <a:pt x="271399" y="0"/>
                </a:lnTo>
                <a:lnTo>
                  <a:pt x="304800" y="28575"/>
                </a:lnTo>
                <a:lnTo>
                  <a:pt x="0" y="28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87851" y="4132198"/>
            <a:ext cx="304800" cy="203200"/>
          </a:xfrm>
          <a:custGeom>
            <a:avLst/>
            <a:gdLst/>
            <a:ahLst/>
            <a:cxnLst/>
            <a:rect l="l" t="t" r="r" b="b"/>
            <a:pathLst>
              <a:path w="304800" h="203200">
                <a:moveTo>
                  <a:pt x="0" y="203200"/>
                </a:moveTo>
                <a:lnTo>
                  <a:pt x="304800" y="203200"/>
                </a:lnTo>
                <a:lnTo>
                  <a:pt x="3048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7851" y="4132198"/>
            <a:ext cx="304800" cy="203200"/>
          </a:xfrm>
          <a:custGeom>
            <a:avLst/>
            <a:gdLst/>
            <a:ahLst/>
            <a:cxnLst/>
            <a:rect l="l" t="t" r="r" b="b"/>
            <a:pathLst>
              <a:path w="304800" h="203200">
                <a:moveTo>
                  <a:pt x="0" y="203200"/>
                </a:moveTo>
                <a:lnTo>
                  <a:pt x="304800" y="203200"/>
                </a:lnTo>
                <a:lnTo>
                  <a:pt x="3048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13251" y="4156075"/>
            <a:ext cx="250825" cy="155575"/>
          </a:xfrm>
          <a:custGeom>
            <a:avLst/>
            <a:gdLst/>
            <a:ahLst/>
            <a:cxnLst/>
            <a:rect l="l" t="t" r="r" b="b"/>
            <a:pathLst>
              <a:path w="250825" h="155575">
                <a:moveTo>
                  <a:pt x="0" y="155575"/>
                </a:moveTo>
                <a:lnTo>
                  <a:pt x="250825" y="155575"/>
                </a:lnTo>
                <a:lnTo>
                  <a:pt x="250825" y="0"/>
                </a:lnTo>
                <a:lnTo>
                  <a:pt x="0" y="0"/>
                </a:lnTo>
                <a:lnTo>
                  <a:pt x="0" y="155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3251" y="4156075"/>
            <a:ext cx="250825" cy="155575"/>
          </a:xfrm>
          <a:custGeom>
            <a:avLst/>
            <a:gdLst/>
            <a:ahLst/>
            <a:cxnLst/>
            <a:rect l="l" t="t" r="r" b="b"/>
            <a:pathLst>
              <a:path w="250825" h="155575">
                <a:moveTo>
                  <a:pt x="0" y="155575"/>
                </a:moveTo>
                <a:lnTo>
                  <a:pt x="250825" y="155575"/>
                </a:lnTo>
                <a:lnTo>
                  <a:pt x="250825" y="0"/>
                </a:lnTo>
                <a:lnTo>
                  <a:pt x="0" y="0"/>
                </a:lnTo>
                <a:lnTo>
                  <a:pt x="0" y="155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201" y="4311650"/>
            <a:ext cx="434975" cy="38100"/>
          </a:xfrm>
          <a:custGeom>
            <a:avLst/>
            <a:gdLst/>
            <a:ahLst/>
            <a:cxnLst/>
            <a:rect l="l" t="t" r="r" b="b"/>
            <a:pathLst>
              <a:path w="434975" h="38100">
                <a:moveTo>
                  <a:pt x="0" y="38100"/>
                </a:moveTo>
                <a:lnTo>
                  <a:pt x="434975" y="38100"/>
                </a:lnTo>
                <a:lnTo>
                  <a:pt x="434975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83201" y="4311650"/>
            <a:ext cx="434975" cy="38100"/>
          </a:xfrm>
          <a:custGeom>
            <a:avLst/>
            <a:gdLst/>
            <a:ahLst/>
            <a:cxnLst/>
            <a:rect l="l" t="t" r="r" b="b"/>
            <a:pathLst>
              <a:path w="434975" h="38100">
                <a:moveTo>
                  <a:pt x="0" y="38100"/>
                </a:moveTo>
                <a:lnTo>
                  <a:pt x="49149" y="0"/>
                </a:lnTo>
                <a:lnTo>
                  <a:pt x="387350" y="0"/>
                </a:lnTo>
                <a:lnTo>
                  <a:pt x="434975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83201" y="4349750"/>
            <a:ext cx="434975" cy="92075"/>
          </a:xfrm>
          <a:custGeom>
            <a:avLst/>
            <a:gdLst/>
            <a:ahLst/>
            <a:cxnLst/>
            <a:rect l="l" t="t" r="r" b="b"/>
            <a:pathLst>
              <a:path w="434975" h="92075">
                <a:moveTo>
                  <a:pt x="0" y="92075"/>
                </a:moveTo>
                <a:lnTo>
                  <a:pt x="434975" y="92075"/>
                </a:lnTo>
                <a:lnTo>
                  <a:pt x="434975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83201" y="4349750"/>
            <a:ext cx="434975" cy="92075"/>
          </a:xfrm>
          <a:custGeom>
            <a:avLst/>
            <a:gdLst/>
            <a:ahLst/>
            <a:cxnLst/>
            <a:rect l="l" t="t" r="r" b="b"/>
            <a:pathLst>
              <a:path w="434975" h="92075">
                <a:moveTo>
                  <a:pt x="0" y="92075"/>
                </a:moveTo>
                <a:lnTo>
                  <a:pt x="434975" y="92075"/>
                </a:lnTo>
                <a:lnTo>
                  <a:pt x="434975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73676" y="4479861"/>
            <a:ext cx="460375" cy="20955"/>
          </a:xfrm>
          <a:custGeom>
            <a:avLst/>
            <a:gdLst/>
            <a:ahLst/>
            <a:cxnLst/>
            <a:rect l="l" t="t" r="r" b="b"/>
            <a:pathLst>
              <a:path w="460375" h="20954">
                <a:moveTo>
                  <a:pt x="0" y="20637"/>
                </a:moveTo>
                <a:lnTo>
                  <a:pt x="460375" y="20637"/>
                </a:lnTo>
                <a:lnTo>
                  <a:pt x="460375" y="0"/>
                </a:lnTo>
                <a:lnTo>
                  <a:pt x="0" y="0"/>
                </a:lnTo>
                <a:lnTo>
                  <a:pt x="0" y="2063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67326" y="4473511"/>
            <a:ext cx="473075" cy="33655"/>
          </a:xfrm>
          <a:custGeom>
            <a:avLst/>
            <a:gdLst/>
            <a:ahLst/>
            <a:cxnLst/>
            <a:rect l="l" t="t" r="r" b="b"/>
            <a:pathLst>
              <a:path w="473075" h="33654">
                <a:moveTo>
                  <a:pt x="0" y="33337"/>
                </a:moveTo>
                <a:lnTo>
                  <a:pt x="473075" y="33337"/>
                </a:lnTo>
                <a:lnTo>
                  <a:pt x="473075" y="0"/>
                </a:lnTo>
                <a:lnTo>
                  <a:pt x="0" y="0"/>
                </a:lnTo>
                <a:lnTo>
                  <a:pt x="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73676" y="4441825"/>
            <a:ext cx="460375" cy="38100"/>
          </a:xfrm>
          <a:custGeom>
            <a:avLst/>
            <a:gdLst/>
            <a:ahLst/>
            <a:cxnLst/>
            <a:rect l="l" t="t" r="r" b="b"/>
            <a:pathLst>
              <a:path w="460375" h="38100">
                <a:moveTo>
                  <a:pt x="0" y="38100"/>
                </a:moveTo>
                <a:lnTo>
                  <a:pt x="460375" y="38100"/>
                </a:lnTo>
                <a:lnTo>
                  <a:pt x="460375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73676" y="4441825"/>
            <a:ext cx="460375" cy="38100"/>
          </a:xfrm>
          <a:custGeom>
            <a:avLst/>
            <a:gdLst/>
            <a:ahLst/>
            <a:cxnLst/>
            <a:rect l="l" t="t" r="r" b="b"/>
            <a:pathLst>
              <a:path w="460375" h="38100">
                <a:moveTo>
                  <a:pt x="0" y="38100"/>
                </a:moveTo>
                <a:lnTo>
                  <a:pt x="49149" y="0"/>
                </a:lnTo>
                <a:lnTo>
                  <a:pt x="411099" y="0"/>
                </a:lnTo>
                <a:lnTo>
                  <a:pt x="460375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46701" y="4103623"/>
            <a:ext cx="309880" cy="28575"/>
          </a:xfrm>
          <a:custGeom>
            <a:avLst/>
            <a:gdLst/>
            <a:ahLst/>
            <a:cxnLst/>
            <a:rect l="l" t="t" r="r" b="b"/>
            <a:pathLst>
              <a:path w="309879" h="28575">
                <a:moveTo>
                  <a:pt x="0" y="28575"/>
                </a:moveTo>
                <a:lnTo>
                  <a:pt x="309499" y="28575"/>
                </a:lnTo>
                <a:lnTo>
                  <a:pt x="309499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46701" y="4103623"/>
            <a:ext cx="309880" cy="28575"/>
          </a:xfrm>
          <a:custGeom>
            <a:avLst/>
            <a:gdLst/>
            <a:ahLst/>
            <a:cxnLst/>
            <a:rect l="l" t="t" r="r" b="b"/>
            <a:pathLst>
              <a:path w="309879" h="28575">
                <a:moveTo>
                  <a:pt x="0" y="28575"/>
                </a:moveTo>
                <a:lnTo>
                  <a:pt x="33274" y="0"/>
                </a:lnTo>
                <a:lnTo>
                  <a:pt x="276225" y="0"/>
                </a:lnTo>
                <a:lnTo>
                  <a:pt x="309499" y="28575"/>
                </a:lnTo>
                <a:lnTo>
                  <a:pt x="0" y="28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46701" y="4132198"/>
            <a:ext cx="309880" cy="203200"/>
          </a:xfrm>
          <a:custGeom>
            <a:avLst/>
            <a:gdLst/>
            <a:ahLst/>
            <a:cxnLst/>
            <a:rect l="l" t="t" r="r" b="b"/>
            <a:pathLst>
              <a:path w="309879" h="203200">
                <a:moveTo>
                  <a:pt x="0" y="203200"/>
                </a:moveTo>
                <a:lnTo>
                  <a:pt x="309562" y="203200"/>
                </a:lnTo>
                <a:lnTo>
                  <a:pt x="309562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46701" y="4132198"/>
            <a:ext cx="309880" cy="203200"/>
          </a:xfrm>
          <a:custGeom>
            <a:avLst/>
            <a:gdLst/>
            <a:ahLst/>
            <a:cxnLst/>
            <a:rect l="l" t="t" r="r" b="b"/>
            <a:pathLst>
              <a:path w="309879" h="203200">
                <a:moveTo>
                  <a:pt x="0" y="203200"/>
                </a:moveTo>
                <a:lnTo>
                  <a:pt x="309562" y="203200"/>
                </a:lnTo>
                <a:lnTo>
                  <a:pt x="309562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75276" y="4156075"/>
            <a:ext cx="252729" cy="155575"/>
          </a:xfrm>
          <a:custGeom>
            <a:avLst/>
            <a:gdLst/>
            <a:ahLst/>
            <a:cxnLst/>
            <a:rect l="l" t="t" r="r" b="b"/>
            <a:pathLst>
              <a:path w="252729" h="155575">
                <a:moveTo>
                  <a:pt x="0" y="155575"/>
                </a:moveTo>
                <a:lnTo>
                  <a:pt x="252412" y="155575"/>
                </a:lnTo>
                <a:lnTo>
                  <a:pt x="252412" y="0"/>
                </a:lnTo>
                <a:lnTo>
                  <a:pt x="0" y="0"/>
                </a:lnTo>
                <a:lnTo>
                  <a:pt x="0" y="155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75276" y="4156075"/>
            <a:ext cx="252729" cy="155575"/>
          </a:xfrm>
          <a:custGeom>
            <a:avLst/>
            <a:gdLst/>
            <a:ahLst/>
            <a:cxnLst/>
            <a:rect l="l" t="t" r="r" b="b"/>
            <a:pathLst>
              <a:path w="252729" h="155575">
                <a:moveTo>
                  <a:pt x="0" y="155575"/>
                </a:moveTo>
                <a:lnTo>
                  <a:pt x="252412" y="155575"/>
                </a:lnTo>
                <a:lnTo>
                  <a:pt x="252412" y="0"/>
                </a:lnTo>
                <a:lnTo>
                  <a:pt x="0" y="0"/>
                </a:lnTo>
                <a:lnTo>
                  <a:pt x="0" y="155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24651" y="4330700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800" y="0"/>
                </a:lnTo>
              </a:path>
            </a:pathLst>
          </a:custGeom>
          <a:ln w="3810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24651" y="4311650"/>
            <a:ext cx="431800" cy="38100"/>
          </a:xfrm>
          <a:custGeom>
            <a:avLst/>
            <a:gdLst/>
            <a:ahLst/>
            <a:cxnLst/>
            <a:rect l="l" t="t" r="r" b="b"/>
            <a:pathLst>
              <a:path w="431800" h="38100">
                <a:moveTo>
                  <a:pt x="0" y="38100"/>
                </a:moveTo>
                <a:lnTo>
                  <a:pt x="44450" y="0"/>
                </a:lnTo>
                <a:lnTo>
                  <a:pt x="387350" y="0"/>
                </a:lnTo>
                <a:lnTo>
                  <a:pt x="431800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24651" y="4349750"/>
            <a:ext cx="431800" cy="92075"/>
          </a:xfrm>
          <a:custGeom>
            <a:avLst/>
            <a:gdLst/>
            <a:ahLst/>
            <a:cxnLst/>
            <a:rect l="l" t="t" r="r" b="b"/>
            <a:pathLst>
              <a:path w="431800" h="92075">
                <a:moveTo>
                  <a:pt x="0" y="92075"/>
                </a:moveTo>
                <a:lnTo>
                  <a:pt x="431800" y="92075"/>
                </a:lnTo>
                <a:lnTo>
                  <a:pt x="431800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10300" y="4479861"/>
            <a:ext cx="460375" cy="20955"/>
          </a:xfrm>
          <a:custGeom>
            <a:avLst/>
            <a:gdLst/>
            <a:ahLst/>
            <a:cxnLst/>
            <a:rect l="l" t="t" r="r" b="b"/>
            <a:pathLst>
              <a:path w="460375" h="20954">
                <a:moveTo>
                  <a:pt x="0" y="20637"/>
                </a:moveTo>
                <a:lnTo>
                  <a:pt x="460375" y="20637"/>
                </a:lnTo>
                <a:lnTo>
                  <a:pt x="460375" y="0"/>
                </a:lnTo>
                <a:lnTo>
                  <a:pt x="0" y="0"/>
                </a:lnTo>
                <a:lnTo>
                  <a:pt x="0" y="2063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3950" y="4473511"/>
            <a:ext cx="473075" cy="33655"/>
          </a:xfrm>
          <a:custGeom>
            <a:avLst/>
            <a:gdLst/>
            <a:ahLst/>
            <a:cxnLst/>
            <a:rect l="l" t="t" r="r" b="b"/>
            <a:pathLst>
              <a:path w="473075" h="33654">
                <a:moveTo>
                  <a:pt x="0" y="33337"/>
                </a:moveTo>
                <a:lnTo>
                  <a:pt x="473075" y="33337"/>
                </a:lnTo>
                <a:lnTo>
                  <a:pt x="473075" y="0"/>
                </a:lnTo>
                <a:lnTo>
                  <a:pt x="0" y="0"/>
                </a:lnTo>
                <a:lnTo>
                  <a:pt x="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10300" y="4441825"/>
            <a:ext cx="460375" cy="38100"/>
          </a:xfrm>
          <a:custGeom>
            <a:avLst/>
            <a:gdLst/>
            <a:ahLst/>
            <a:cxnLst/>
            <a:rect l="l" t="t" r="r" b="b"/>
            <a:pathLst>
              <a:path w="460375" h="38100">
                <a:moveTo>
                  <a:pt x="0" y="38100"/>
                </a:moveTo>
                <a:lnTo>
                  <a:pt x="460375" y="38100"/>
                </a:lnTo>
                <a:lnTo>
                  <a:pt x="460375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10300" y="4441825"/>
            <a:ext cx="460375" cy="38100"/>
          </a:xfrm>
          <a:custGeom>
            <a:avLst/>
            <a:gdLst/>
            <a:ahLst/>
            <a:cxnLst/>
            <a:rect l="l" t="t" r="r" b="b"/>
            <a:pathLst>
              <a:path w="460375" h="38100">
                <a:moveTo>
                  <a:pt x="0" y="38100"/>
                </a:moveTo>
                <a:lnTo>
                  <a:pt x="49149" y="0"/>
                </a:lnTo>
                <a:lnTo>
                  <a:pt x="411099" y="0"/>
                </a:lnTo>
                <a:lnTo>
                  <a:pt x="460375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88151" y="411791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2857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88151" y="4103623"/>
            <a:ext cx="304800" cy="28575"/>
          </a:xfrm>
          <a:custGeom>
            <a:avLst/>
            <a:gdLst/>
            <a:ahLst/>
            <a:cxnLst/>
            <a:rect l="l" t="t" r="r" b="b"/>
            <a:pathLst>
              <a:path w="304800" h="28575">
                <a:moveTo>
                  <a:pt x="0" y="28575"/>
                </a:moveTo>
                <a:lnTo>
                  <a:pt x="33274" y="0"/>
                </a:lnTo>
                <a:lnTo>
                  <a:pt x="271399" y="0"/>
                </a:lnTo>
                <a:lnTo>
                  <a:pt x="304800" y="28575"/>
                </a:lnTo>
                <a:lnTo>
                  <a:pt x="0" y="28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88151" y="4132198"/>
            <a:ext cx="304800" cy="203200"/>
          </a:xfrm>
          <a:custGeom>
            <a:avLst/>
            <a:gdLst/>
            <a:ahLst/>
            <a:cxnLst/>
            <a:rect l="l" t="t" r="r" b="b"/>
            <a:pathLst>
              <a:path w="304800" h="203200">
                <a:moveTo>
                  <a:pt x="0" y="203200"/>
                </a:moveTo>
                <a:lnTo>
                  <a:pt x="304800" y="203200"/>
                </a:lnTo>
                <a:lnTo>
                  <a:pt x="3048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11900" y="4156075"/>
            <a:ext cx="257175" cy="155575"/>
          </a:xfrm>
          <a:custGeom>
            <a:avLst/>
            <a:gdLst/>
            <a:ahLst/>
            <a:cxnLst/>
            <a:rect l="l" t="t" r="r" b="b"/>
            <a:pathLst>
              <a:path w="257175" h="155575">
                <a:moveTo>
                  <a:pt x="0" y="155575"/>
                </a:moveTo>
                <a:lnTo>
                  <a:pt x="257175" y="155575"/>
                </a:lnTo>
                <a:lnTo>
                  <a:pt x="257175" y="0"/>
                </a:lnTo>
                <a:lnTo>
                  <a:pt x="0" y="0"/>
                </a:lnTo>
                <a:lnTo>
                  <a:pt x="0" y="155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19825" y="4311650"/>
            <a:ext cx="436880" cy="38100"/>
          </a:xfrm>
          <a:custGeom>
            <a:avLst/>
            <a:gdLst/>
            <a:ahLst/>
            <a:cxnLst/>
            <a:rect l="l" t="t" r="r" b="b"/>
            <a:pathLst>
              <a:path w="436879" h="38100">
                <a:moveTo>
                  <a:pt x="0" y="38100"/>
                </a:moveTo>
                <a:lnTo>
                  <a:pt x="436625" y="38100"/>
                </a:lnTo>
                <a:lnTo>
                  <a:pt x="436625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19825" y="4311650"/>
            <a:ext cx="436880" cy="38100"/>
          </a:xfrm>
          <a:custGeom>
            <a:avLst/>
            <a:gdLst/>
            <a:ahLst/>
            <a:cxnLst/>
            <a:rect l="l" t="t" r="r" b="b"/>
            <a:pathLst>
              <a:path w="436879" h="38100">
                <a:moveTo>
                  <a:pt x="0" y="38100"/>
                </a:moveTo>
                <a:lnTo>
                  <a:pt x="44450" y="0"/>
                </a:lnTo>
                <a:lnTo>
                  <a:pt x="387350" y="0"/>
                </a:lnTo>
                <a:lnTo>
                  <a:pt x="436625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19825" y="4349750"/>
            <a:ext cx="436880" cy="92075"/>
          </a:xfrm>
          <a:custGeom>
            <a:avLst/>
            <a:gdLst/>
            <a:ahLst/>
            <a:cxnLst/>
            <a:rect l="l" t="t" r="r" b="b"/>
            <a:pathLst>
              <a:path w="436879" h="92075">
                <a:moveTo>
                  <a:pt x="0" y="92075"/>
                </a:moveTo>
                <a:lnTo>
                  <a:pt x="436562" y="92075"/>
                </a:lnTo>
                <a:lnTo>
                  <a:pt x="436562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219825" y="4349750"/>
            <a:ext cx="436880" cy="92075"/>
          </a:xfrm>
          <a:custGeom>
            <a:avLst/>
            <a:gdLst/>
            <a:ahLst/>
            <a:cxnLst/>
            <a:rect l="l" t="t" r="r" b="b"/>
            <a:pathLst>
              <a:path w="436879" h="92075">
                <a:moveTo>
                  <a:pt x="0" y="92075"/>
                </a:moveTo>
                <a:lnTo>
                  <a:pt x="436562" y="92075"/>
                </a:lnTo>
                <a:lnTo>
                  <a:pt x="436562" y="0"/>
                </a:lnTo>
                <a:lnTo>
                  <a:pt x="0" y="0"/>
                </a:lnTo>
                <a:lnTo>
                  <a:pt x="0" y="920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05601" y="4479861"/>
            <a:ext cx="465455" cy="20955"/>
          </a:xfrm>
          <a:custGeom>
            <a:avLst/>
            <a:gdLst/>
            <a:ahLst/>
            <a:cxnLst/>
            <a:rect l="l" t="t" r="r" b="b"/>
            <a:pathLst>
              <a:path w="465454" h="20954">
                <a:moveTo>
                  <a:pt x="0" y="20637"/>
                </a:moveTo>
                <a:lnTo>
                  <a:pt x="465137" y="20637"/>
                </a:lnTo>
                <a:lnTo>
                  <a:pt x="465137" y="0"/>
                </a:lnTo>
                <a:lnTo>
                  <a:pt x="0" y="0"/>
                </a:lnTo>
                <a:lnTo>
                  <a:pt x="0" y="2063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99251" y="4473511"/>
            <a:ext cx="478155" cy="33655"/>
          </a:xfrm>
          <a:custGeom>
            <a:avLst/>
            <a:gdLst/>
            <a:ahLst/>
            <a:cxnLst/>
            <a:rect l="l" t="t" r="r" b="b"/>
            <a:pathLst>
              <a:path w="478154" h="33654">
                <a:moveTo>
                  <a:pt x="0" y="33337"/>
                </a:moveTo>
                <a:lnTo>
                  <a:pt x="477837" y="33337"/>
                </a:lnTo>
                <a:lnTo>
                  <a:pt x="477837" y="0"/>
                </a:lnTo>
                <a:lnTo>
                  <a:pt x="0" y="0"/>
                </a:lnTo>
                <a:lnTo>
                  <a:pt x="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05601" y="4441825"/>
            <a:ext cx="465455" cy="38100"/>
          </a:xfrm>
          <a:custGeom>
            <a:avLst/>
            <a:gdLst/>
            <a:ahLst/>
            <a:cxnLst/>
            <a:rect l="l" t="t" r="r" b="b"/>
            <a:pathLst>
              <a:path w="465454" h="38100">
                <a:moveTo>
                  <a:pt x="0" y="38100"/>
                </a:moveTo>
                <a:lnTo>
                  <a:pt x="465074" y="38100"/>
                </a:lnTo>
                <a:lnTo>
                  <a:pt x="465074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205601" y="4441825"/>
            <a:ext cx="465455" cy="38100"/>
          </a:xfrm>
          <a:custGeom>
            <a:avLst/>
            <a:gdLst/>
            <a:ahLst/>
            <a:cxnLst/>
            <a:rect l="l" t="t" r="r" b="b"/>
            <a:pathLst>
              <a:path w="465454" h="38100">
                <a:moveTo>
                  <a:pt x="0" y="38100"/>
                </a:moveTo>
                <a:lnTo>
                  <a:pt x="49149" y="0"/>
                </a:lnTo>
                <a:lnTo>
                  <a:pt x="411099" y="0"/>
                </a:lnTo>
                <a:lnTo>
                  <a:pt x="465074" y="381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83325" y="4103623"/>
            <a:ext cx="309880" cy="28575"/>
          </a:xfrm>
          <a:custGeom>
            <a:avLst/>
            <a:gdLst/>
            <a:ahLst/>
            <a:cxnLst/>
            <a:rect l="l" t="t" r="r" b="b"/>
            <a:pathLst>
              <a:path w="309879" h="28575">
                <a:moveTo>
                  <a:pt x="0" y="28575"/>
                </a:moveTo>
                <a:lnTo>
                  <a:pt x="309625" y="28575"/>
                </a:lnTo>
                <a:lnTo>
                  <a:pt x="309625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83325" y="4103623"/>
            <a:ext cx="309880" cy="28575"/>
          </a:xfrm>
          <a:custGeom>
            <a:avLst/>
            <a:gdLst/>
            <a:ahLst/>
            <a:cxnLst/>
            <a:rect l="l" t="t" r="r" b="b"/>
            <a:pathLst>
              <a:path w="309879" h="28575">
                <a:moveTo>
                  <a:pt x="0" y="28575"/>
                </a:moveTo>
                <a:lnTo>
                  <a:pt x="33274" y="0"/>
                </a:lnTo>
                <a:lnTo>
                  <a:pt x="276225" y="0"/>
                </a:lnTo>
                <a:lnTo>
                  <a:pt x="309625" y="28575"/>
                </a:lnTo>
                <a:lnTo>
                  <a:pt x="0" y="28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83325" y="4132198"/>
            <a:ext cx="309880" cy="203200"/>
          </a:xfrm>
          <a:custGeom>
            <a:avLst/>
            <a:gdLst/>
            <a:ahLst/>
            <a:cxnLst/>
            <a:rect l="l" t="t" r="r" b="b"/>
            <a:pathLst>
              <a:path w="309879" h="203200">
                <a:moveTo>
                  <a:pt x="0" y="203200"/>
                </a:moveTo>
                <a:lnTo>
                  <a:pt x="309562" y="203200"/>
                </a:lnTo>
                <a:lnTo>
                  <a:pt x="309562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283325" y="4132198"/>
            <a:ext cx="309880" cy="203200"/>
          </a:xfrm>
          <a:custGeom>
            <a:avLst/>
            <a:gdLst/>
            <a:ahLst/>
            <a:cxnLst/>
            <a:rect l="l" t="t" r="r" b="b"/>
            <a:pathLst>
              <a:path w="309879" h="203200">
                <a:moveTo>
                  <a:pt x="0" y="203200"/>
                </a:moveTo>
                <a:lnTo>
                  <a:pt x="309562" y="203200"/>
                </a:lnTo>
                <a:lnTo>
                  <a:pt x="309562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11900" y="4156075"/>
            <a:ext cx="252729" cy="155575"/>
          </a:xfrm>
          <a:custGeom>
            <a:avLst/>
            <a:gdLst/>
            <a:ahLst/>
            <a:cxnLst/>
            <a:rect l="l" t="t" r="r" b="b"/>
            <a:pathLst>
              <a:path w="252729" h="155575">
                <a:moveTo>
                  <a:pt x="0" y="155575"/>
                </a:moveTo>
                <a:lnTo>
                  <a:pt x="252412" y="155575"/>
                </a:lnTo>
                <a:lnTo>
                  <a:pt x="252412" y="0"/>
                </a:lnTo>
                <a:lnTo>
                  <a:pt x="0" y="0"/>
                </a:lnTo>
                <a:lnTo>
                  <a:pt x="0" y="155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11900" y="4156075"/>
            <a:ext cx="252729" cy="155575"/>
          </a:xfrm>
          <a:custGeom>
            <a:avLst/>
            <a:gdLst/>
            <a:ahLst/>
            <a:cxnLst/>
            <a:rect l="l" t="t" r="r" b="b"/>
            <a:pathLst>
              <a:path w="252729" h="155575">
                <a:moveTo>
                  <a:pt x="0" y="155575"/>
                </a:moveTo>
                <a:lnTo>
                  <a:pt x="252412" y="155575"/>
                </a:lnTo>
                <a:lnTo>
                  <a:pt x="252412" y="0"/>
                </a:lnTo>
                <a:lnTo>
                  <a:pt x="0" y="0"/>
                </a:lnTo>
                <a:lnTo>
                  <a:pt x="0" y="155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37376" y="4500498"/>
            <a:ext cx="1905" cy="517525"/>
          </a:xfrm>
          <a:custGeom>
            <a:avLst/>
            <a:gdLst/>
            <a:ahLst/>
            <a:cxnLst/>
            <a:rect l="l" t="t" r="r" b="b"/>
            <a:pathLst>
              <a:path w="1904" h="517525">
                <a:moveTo>
                  <a:pt x="0" y="0"/>
                </a:moveTo>
                <a:lnTo>
                  <a:pt x="1524" y="51752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05451" y="4500498"/>
            <a:ext cx="1905" cy="517525"/>
          </a:xfrm>
          <a:custGeom>
            <a:avLst/>
            <a:gdLst/>
            <a:ahLst/>
            <a:cxnLst/>
            <a:rect l="l" t="t" r="r" b="b"/>
            <a:pathLst>
              <a:path w="1904" h="517525">
                <a:moveTo>
                  <a:pt x="0" y="0"/>
                </a:moveTo>
                <a:lnTo>
                  <a:pt x="1524" y="51752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38600" y="4500498"/>
            <a:ext cx="1905" cy="517525"/>
          </a:xfrm>
          <a:custGeom>
            <a:avLst/>
            <a:gdLst/>
            <a:ahLst/>
            <a:cxnLst/>
            <a:rect l="l" t="t" r="r" b="b"/>
            <a:pathLst>
              <a:path w="1904" h="517525">
                <a:moveTo>
                  <a:pt x="0" y="0"/>
                </a:moveTo>
                <a:lnTo>
                  <a:pt x="1650" y="51752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65526" y="4500498"/>
            <a:ext cx="1905" cy="517525"/>
          </a:xfrm>
          <a:custGeom>
            <a:avLst/>
            <a:gdLst/>
            <a:ahLst/>
            <a:cxnLst/>
            <a:rect l="l" t="t" r="r" b="b"/>
            <a:pathLst>
              <a:path w="1905" h="517525">
                <a:moveTo>
                  <a:pt x="0" y="0"/>
                </a:moveTo>
                <a:lnTo>
                  <a:pt x="1524" y="51752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82950" y="3208273"/>
            <a:ext cx="2941955" cy="40005"/>
          </a:xfrm>
          <a:custGeom>
            <a:avLst/>
            <a:gdLst/>
            <a:ahLst/>
            <a:cxnLst/>
            <a:rect l="l" t="t" r="r" b="b"/>
            <a:pathLst>
              <a:path w="2941954" h="40005">
                <a:moveTo>
                  <a:pt x="0" y="39750"/>
                </a:moveTo>
                <a:lnTo>
                  <a:pt x="2941701" y="39750"/>
                </a:lnTo>
                <a:lnTo>
                  <a:pt x="2941701" y="0"/>
                </a:lnTo>
                <a:lnTo>
                  <a:pt x="0" y="0"/>
                </a:lnTo>
                <a:lnTo>
                  <a:pt x="0" y="39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82950" y="3227323"/>
            <a:ext cx="2941955" cy="1905"/>
          </a:xfrm>
          <a:custGeom>
            <a:avLst/>
            <a:gdLst/>
            <a:ahLst/>
            <a:cxnLst/>
            <a:rect l="l" t="t" r="r" b="b"/>
            <a:pathLst>
              <a:path w="2941954" h="1905">
                <a:moveTo>
                  <a:pt x="0" y="0"/>
                </a:moveTo>
                <a:lnTo>
                  <a:pt x="2941701" y="1650"/>
                </a:lnTo>
              </a:path>
            </a:pathLst>
          </a:custGeom>
          <a:ln w="285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82950" y="3227323"/>
            <a:ext cx="2941955" cy="1905"/>
          </a:xfrm>
          <a:custGeom>
            <a:avLst/>
            <a:gdLst/>
            <a:ahLst/>
            <a:cxnLst/>
            <a:rect l="l" t="t" r="r" b="b"/>
            <a:pathLst>
              <a:path w="2941954" h="1905">
                <a:moveTo>
                  <a:pt x="0" y="0"/>
                </a:moveTo>
                <a:lnTo>
                  <a:pt x="2941701" y="1650"/>
                </a:lnTo>
              </a:path>
            </a:pathLst>
          </a:custGeom>
          <a:ln w="1270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24226" y="5027548"/>
            <a:ext cx="3851275" cy="1905"/>
          </a:xfrm>
          <a:custGeom>
            <a:avLst/>
            <a:gdLst/>
            <a:ahLst/>
            <a:cxnLst/>
            <a:rect l="l" t="t" r="r" b="b"/>
            <a:pathLst>
              <a:path w="3851275" h="1904">
                <a:moveTo>
                  <a:pt x="0" y="0"/>
                </a:moveTo>
                <a:lnTo>
                  <a:pt x="3851275" y="16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824226" y="5027548"/>
            <a:ext cx="3851275" cy="1905"/>
          </a:xfrm>
          <a:custGeom>
            <a:avLst/>
            <a:gdLst/>
            <a:ahLst/>
            <a:cxnLst/>
            <a:rect l="l" t="t" r="r" b="b"/>
            <a:pathLst>
              <a:path w="3851275" h="1904">
                <a:moveTo>
                  <a:pt x="0" y="0"/>
                </a:moveTo>
                <a:lnTo>
                  <a:pt x="3851275" y="1650"/>
                </a:lnTo>
              </a:path>
            </a:pathLst>
          </a:custGeom>
          <a:ln w="285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24226" y="5027548"/>
            <a:ext cx="3851275" cy="1905"/>
          </a:xfrm>
          <a:custGeom>
            <a:avLst/>
            <a:gdLst/>
            <a:ahLst/>
            <a:cxnLst/>
            <a:rect l="l" t="t" r="r" b="b"/>
            <a:pathLst>
              <a:path w="3851275" h="1904">
                <a:moveTo>
                  <a:pt x="0" y="0"/>
                </a:moveTo>
                <a:lnTo>
                  <a:pt x="3851275" y="1650"/>
                </a:lnTo>
              </a:path>
            </a:pathLst>
          </a:custGeom>
          <a:ln w="12700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47975" y="3140075"/>
            <a:ext cx="434975" cy="40005"/>
          </a:xfrm>
          <a:custGeom>
            <a:avLst/>
            <a:gdLst/>
            <a:ahLst/>
            <a:cxnLst/>
            <a:rect l="l" t="t" r="r" b="b"/>
            <a:pathLst>
              <a:path w="434975" h="40005">
                <a:moveTo>
                  <a:pt x="0" y="39624"/>
                </a:moveTo>
                <a:lnTo>
                  <a:pt x="434975" y="39624"/>
                </a:lnTo>
                <a:lnTo>
                  <a:pt x="434975" y="0"/>
                </a:lnTo>
                <a:lnTo>
                  <a:pt x="0" y="0"/>
                </a:lnTo>
                <a:lnTo>
                  <a:pt x="0" y="396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47975" y="3140075"/>
            <a:ext cx="434975" cy="40005"/>
          </a:xfrm>
          <a:custGeom>
            <a:avLst/>
            <a:gdLst/>
            <a:ahLst/>
            <a:cxnLst/>
            <a:rect l="l" t="t" r="r" b="b"/>
            <a:pathLst>
              <a:path w="434975" h="40005">
                <a:moveTo>
                  <a:pt x="0" y="39624"/>
                </a:moveTo>
                <a:lnTo>
                  <a:pt x="44450" y="0"/>
                </a:lnTo>
                <a:lnTo>
                  <a:pt x="387350" y="0"/>
                </a:lnTo>
                <a:lnTo>
                  <a:pt x="434975" y="39624"/>
                </a:lnTo>
                <a:lnTo>
                  <a:pt x="0" y="3962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47975" y="3179762"/>
            <a:ext cx="434975" cy="90805"/>
          </a:xfrm>
          <a:custGeom>
            <a:avLst/>
            <a:gdLst/>
            <a:ahLst/>
            <a:cxnLst/>
            <a:rect l="l" t="t" r="r" b="b"/>
            <a:pathLst>
              <a:path w="434975" h="90804">
                <a:moveTo>
                  <a:pt x="0" y="90487"/>
                </a:moveTo>
                <a:lnTo>
                  <a:pt x="434975" y="90487"/>
                </a:lnTo>
                <a:lnTo>
                  <a:pt x="434975" y="0"/>
                </a:lnTo>
                <a:lnTo>
                  <a:pt x="0" y="0"/>
                </a:lnTo>
                <a:lnTo>
                  <a:pt x="0" y="9048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47975" y="3179762"/>
            <a:ext cx="434975" cy="90805"/>
          </a:xfrm>
          <a:custGeom>
            <a:avLst/>
            <a:gdLst/>
            <a:ahLst/>
            <a:cxnLst/>
            <a:rect l="l" t="t" r="r" b="b"/>
            <a:pathLst>
              <a:path w="434975" h="90804">
                <a:moveTo>
                  <a:pt x="0" y="90487"/>
                </a:moveTo>
                <a:lnTo>
                  <a:pt x="434975" y="90487"/>
                </a:lnTo>
                <a:lnTo>
                  <a:pt x="434975" y="0"/>
                </a:lnTo>
                <a:lnTo>
                  <a:pt x="0" y="0"/>
                </a:lnTo>
                <a:lnTo>
                  <a:pt x="0" y="904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833751" y="3310001"/>
            <a:ext cx="465455" cy="19050"/>
          </a:xfrm>
          <a:custGeom>
            <a:avLst/>
            <a:gdLst/>
            <a:ahLst/>
            <a:cxnLst/>
            <a:rect l="l" t="t" r="r" b="b"/>
            <a:pathLst>
              <a:path w="465454" h="19050">
                <a:moveTo>
                  <a:pt x="0" y="19050"/>
                </a:moveTo>
                <a:lnTo>
                  <a:pt x="465137" y="19050"/>
                </a:lnTo>
                <a:lnTo>
                  <a:pt x="465137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827401" y="3303651"/>
            <a:ext cx="478155" cy="31750"/>
          </a:xfrm>
          <a:custGeom>
            <a:avLst/>
            <a:gdLst/>
            <a:ahLst/>
            <a:cxnLst/>
            <a:rect l="l" t="t" r="r" b="b"/>
            <a:pathLst>
              <a:path w="478154" h="31750">
                <a:moveTo>
                  <a:pt x="0" y="31750"/>
                </a:moveTo>
                <a:lnTo>
                  <a:pt x="477837" y="31750"/>
                </a:lnTo>
                <a:lnTo>
                  <a:pt x="477837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833751" y="3270250"/>
            <a:ext cx="465455" cy="40005"/>
          </a:xfrm>
          <a:custGeom>
            <a:avLst/>
            <a:gdLst/>
            <a:ahLst/>
            <a:cxnLst/>
            <a:rect l="l" t="t" r="r" b="b"/>
            <a:pathLst>
              <a:path w="465454" h="40004">
                <a:moveTo>
                  <a:pt x="0" y="39624"/>
                </a:moveTo>
                <a:lnTo>
                  <a:pt x="465074" y="39624"/>
                </a:lnTo>
                <a:lnTo>
                  <a:pt x="465074" y="0"/>
                </a:lnTo>
                <a:lnTo>
                  <a:pt x="0" y="0"/>
                </a:lnTo>
                <a:lnTo>
                  <a:pt x="0" y="396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33751" y="3270250"/>
            <a:ext cx="465455" cy="40005"/>
          </a:xfrm>
          <a:custGeom>
            <a:avLst/>
            <a:gdLst/>
            <a:ahLst/>
            <a:cxnLst/>
            <a:rect l="l" t="t" r="r" b="b"/>
            <a:pathLst>
              <a:path w="465454" h="40004">
                <a:moveTo>
                  <a:pt x="0" y="39624"/>
                </a:moveTo>
                <a:lnTo>
                  <a:pt x="49149" y="0"/>
                </a:lnTo>
                <a:lnTo>
                  <a:pt x="415925" y="0"/>
                </a:lnTo>
                <a:lnTo>
                  <a:pt x="465074" y="39624"/>
                </a:lnTo>
                <a:lnTo>
                  <a:pt x="0" y="39624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911475" y="2932048"/>
            <a:ext cx="309880" cy="28575"/>
          </a:xfrm>
          <a:custGeom>
            <a:avLst/>
            <a:gdLst/>
            <a:ahLst/>
            <a:cxnLst/>
            <a:rect l="l" t="t" r="r" b="b"/>
            <a:pathLst>
              <a:path w="309880" h="28575">
                <a:moveTo>
                  <a:pt x="0" y="28575"/>
                </a:moveTo>
                <a:lnTo>
                  <a:pt x="309625" y="28575"/>
                </a:lnTo>
                <a:lnTo>
                  <a:pt x="309625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911475" y="2932048"/>
            <a:ext cx="309880" cy="28575"/>
          </a:xfrm>
          <a:custGeom>
            <a:avLst/>
            <a:gdLst/>
            <a:ahLst/>
            <a:cxnLst/>
            <a:rect l="l" t="t" r="r" b="b"/>
            <a:pathLst>
              <a:path w="309880" h="28575">
                <a:moveTo>
                  <a:pt x="0" y="28575"/>
                </a:moveTo>
                <a:lnTo>
                  <a:pt x="33274" y="0"/>
                </a:lnTo>
                <a:lnTo>
                  <a:pt x="276225" y="0"/>
                </a:lnTo>
                <a:lnTo>
                  <a:pt x="309625" y="28575"/>
                </a:lnTo>
                <a:lnTo>
                  <a:pt x="0" y="28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911475" y="2960623"/>
            <a:ext cx="309880" cy="203200"/>
          </a:xfrm>
          <a:custGeom>
            <a:avLst/>
            <a:gdLst/>
            <a:ahLst/>
            <a:cxnLst/>
            <a:rect l="l" t="t" r="r" b="b"/>
            <a:pathLst>
              <a:path w="309880" h="203200">
                <a:moveTo>
                  <a:pt x="0" y="203200"/>
                </a:moveTo>
                <a:lnTo>
                  <a:pt x="309562" y="203200"/>
                </a:lnTo>
                <a:lnTo>
                  <a:pt x="309562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911475" y="2960623"/>
            <a:ext cx="309880" cy="203200"/>
          </a:xfrm>
          <a:custGeom>
            <a:avLst/>
            <a:gdLst/>
            <a:ahLst/>
            <a:cxnLst/>
            <a:rect l="l" t="t" r="r" b="b"/>
            <a:pathLst>
              <a:path w="309880" h="203200">
                <a:moveTo>
                  <a:pt x="0" y="203200"/>
                </a:moveTo>
                <a:lnTo>
                  <a:pt x="309562" y="203200"/>
                </a:lnTo>
                <a:lnTo>
                  <a:pt x="309562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940050" y="2986087"/>
            <a:ext cx="252729" cy="154305"/>
          </a:xfrm>
          <a:custGeom>
            <a:avLst/>
            <a:gdLst/>
            <a:ahLst/>
            <a:cxnLst/>
            <a:rect l="l" t="t" r="r" b="b"/>
            <a:pathLst>
              <a:path w="252730" h="154305">
                <a:moveTo>
                  <a:pt x="0" y="153987"/>
                </a:moveTo>
                <a:lnTo>
                  <a:pt x="252412" y="153987"/>
                </a:lnTo>
                <a:lnTo>
                  <a:pt x="252412" y="0"/>
                </a:lnTo>
                <a:lnTo>
                  <a:pt x="0" y="0"/>
                </a:lnTo>
                <a:lnTo>
                  <a:pt x="0" y="153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940050" y="2986087"/>
            <a:ext cx="252729" cy="154305"/>
          </a:xfrm>
          <a:custGeom>
            <a:avLst/>
            <a:gdLst/>
            <a:ahLst/>
            <a:cxnLst/>
            <a:rect l="l" t="t" r="r" b="b"/>
            <a:pathLst>
              <a:path w="252730" h="154305">
                <a:moveTo>
                  <a:pt x="0" y="153987"/>
                </a:moveTo>
                <a:lnTo>
                  <a:pt x="252412" y="153987"/>
                </a:lnTo>
                <a:lnTo>
                  <a:pt x="252412" y="0"/>
                </a:lnTo>
                <a:lnTo>
                  <a:pt x="0" y="0"/>
                </a:lnTo>
                <a:lnTo>
                  <a:pt x="0" y="1539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224651" y="3140075"/>
            <a:ext cx="431800" cy="40005"/>
          </a:xfrm>
          <a:custGeom>
            <a:avLst/>
            <a:gdLst/>
            <a:ahLst/>
            <a:cxnLst/>
            <a:rect l="l" t="t" r="r" b="b"/>
            <a:pathLst>
              <a:path w="431800" h="40005">
                <a:moveTo>
                  <a:pt x="0" y="39624"/>
                </a:moveTo>
                <a:lnTo>
                  <a:pt x="431800" y="39624"/>
                </a:lnTo>
                <a:lnTo>
                  <a:pt x="431800" y="0"/>
                </a:lnTo>
                <a:lnTo>
                  <a:pt x="0" y="0"/>
                </a:lnTo>
                <a:lnTo>
                  <a:pt x="0" y="396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24651" y="3140075"/>
            <a:ext cx="431800" cy="40005"/>
          </a:xfrm>
          <a:custGeom>
            <a:avLst/>
            <a:gdLst/>
            <a:ahLst/>
            <a:cxnLst/>
            <a:rect l="l" t="t" r="r" b="b"/>
            <a:pathLst>
              <a:path w="431800" h="40005">
                <a:moveTo>
                  <a:pt x="0" y="39624"/>
                </a:moveTo>
                <a:lnTo>
                  <a:pt x="44450" y="0"/>
                </a:lnTo>
                <a:lnTo>
                  <a:pt x="387350" y="0"/>
                </a:lnTo>
                <a:lnTo>
                  <a:pt x="431800" y="39624"/>
                </a:lnTo>
                <a:lnTo>
                  <a:pt x="0" y="3962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224651" y="3179762"/>
            <a:ext cx="431800" cy="90805"/>
          </a:xfrm>
          <a:custGeom>
            <a:avLst/>
            <a:gdLst/>
            <a:ahLst/>
            <a:cxnLst/>
            <a:rect l="l" t="t" r="r" b="b"/>
            <a:pathLst>
              <a:path w="431800" h="90804">
                <a:moveTo>
                  <a:pt x="0" y="90487"/>
                </a:moveTo>
                <a:lnTo>
                  <a:pt x="431800" y="90487"/>
                </a:lnTo>
                <a:lnTo>
                  <a:pt x="431800" y="0"/>
                </a:lnTo>
                <a:lnTo>
                  <a:pt x="0" y="0"/>
                </a:lnTo>
                <a:lnTo>
                  <a:pt x="0" y="9048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24651" y="3179762"/>
            <a:ext cx="431800" cy="90805"/>
          </a:xfrm>
          <a:custGeom>
            <a:avLst/>
            <a:gdLst/>
            <a:ahLst/>
            <a:cxnLst/>
            <a:rect l="l" t="t" r="r" b="b"/>
            <a:pathLst>
              <a:path w="431800" h="90804">
                <a:moveTo>
                  <a:pt x="0" y="90487"/>
                </a:moveTo>
                <a:lnTo>
                  <a:pt x="431800" y="90487"/>
                </a:lnTo>
                <a:lnTo>
                  <a:pt x="431800" y="0"/>
                </a:lnTo>
                <a:lnTo>
                  <a:pt x="0" y="0"/>
                </a:lnTo>
                <a:lnTo>
                  <a:pt x="0" y="904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10300" y="3310001"/>
            <a:ext cx="460375" cy="19050"/>
          </a:xfrm>
          <a:custGeom>
            <a:avLst/>
            <a:gdLst/>
            <a:ahLst/>
            <a:cxnLst/>
            <a:rect l="l" t="t" r="r" b="b"/>
            <a:pathLst>
              <a:path w="460375" h="19050">
                <a:moveTo>
                  <a:pt x="0" y="19050"/>
                </a:moveTo>
                <a:lnTo>
                  <a:pt x="460375" y="19050"/>
                </a:lnTo>
                <a:lnTo>
                  <a:pt x="46037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03950" y="3303651"/>
            <a:ext cx="473075" cy="31750"/>
          </a:xfrm>
          <a:custGeom>
            <a:avLst/>
            <a:gdLst/>
            <a:ahLst/>
            <a:cxnLst/>
            <a:rect l="l" t="t" r="r" b="b"/>
            <a:pathLst>
              <a:path w="473075" h="31750">
                <a:moveTo>
                  <a:pt x="0" y="31750"/>
                </a:moveTo>
                <a:lnTo>
                  <a:pt x="473075" y="31750"/>
                </a:lnTo>
                <a:lnTo>
                  <a:pt x="473075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10300" y="3270250"/>
            <a:ext cx="460375" cy="40005"/>
          </a:xfrm>
          <a:custGeom>
            <a:avLst/>
            <a:gdLst/>
            <a:ahLst/>
            <a:cxnLst/>
            <a:rect l="l" t="t" r="r" b="b"/>
            <a:pathLst>
              <a:path w="460375" h="40004">
                <a:moveTo>
                  <a:pt x="0" y="39624"/>
                </a:moveTo>
                <a:lnTo>
                  <a:pt x="460375" y="39624"/>
                </a:lnTo>
                <a:lnTo>
                  <a:pt x="460375" y="0"/>
                </a:lnTo>
                <a:lnTo>
                  <a:pt x="0" y="0"/>
                </a:lnTo>
                <a:lnTo>
                  <a:pt x="0" y="3962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210300" y="3270250"/>
            <a:ext cx="460375" cy="40005"/>
          </a:xfrm>
          <a:custGeom>
            <a:avLst/>
            <a:gdLst/>
            <a:ahLst/>
            <a:cxnLst/>
            <a:rect l="l" t="t" r="r" b="b"/>
            <a:pathLst>
              <a:path w="460375" h="40004">
                <a:moveTo>
                  <a:pt x="0" y="39624"/>
                </a:moveTo>
                <a:lnTo>
                  <a:pt x="49149" y="0"/>
                </a:lnTo>
                <a:lnTo>
                  <a:pt x="411099" y="0"/>
                </a:lnTo>
                <a:lnTo>
                  <a:pt x="460375" y="39624"/>
                </a:lnTo>
                <a:lnTo>
                  <a:pt x="0" y="3962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288151" y="2932048"/>
            <a:ext cx="304800" cy="28575"/>
          </a:xfrm>
          <a:custGeom>
            <a:avLst/>
            <a:gdLst/>
            <a:ahLst/>
            <a:cxnLst/>
            <a:rect l="l" t="t" r="r" b="b"/>
            <a:pathLst>
              <a:path w="304800" h="28575">
                <a:moveTo>
                  <a:pt x="0" y="28575"/>
                </a:moveTo>
                <a:lnTo>
                  <a:pt x="304800" y="28575"/>
                </a:lnTo>
                <a:lnTo>
                  <a:pt x="304800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88151" y="2932048"/>
            <a:ext cx="304800" cy="28575"/>
          </a:xfrm>
          <a:custGeom>
            <a:avLst/>
            <a:gdLst/>
            <a:ahLst/>
            <a:cxnLst/>
            <a:rect l="l" t="t" r="r" b="b"/>
            <a:pathLst>
              <a:path w="304800" h="28575">
                <a:moveTo>
                  <a:pt x="0" y="28575"/>
                </a:moveTo>
                <a:lnTo>
                  <a:pt x="33274" y="0"/>
                </a:lnTo>
                <a:lnTo>
                  <a:pt x="271399" y="0"/>
                </a:lnTo>
                <a:lnTo>
                  <a:pt x="304800" y="28575"/>
                </a:lnTo>
                <a:lnTo>
                  <a:pt x="0" y="28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88151" y="2960623"/>
            <a:ext cx="304800" cy="203200"/>
          </a:xfrm>
          <a:custGeom>
            <a:avLst/>
            <a:gdLst/>
            <a:ahLst/>
            <a:cxnLst/>
            <a:rect l="l" t="t" r="r" b="b"/>
            <a:pathLst>
              <a:path w="304800" h="203200">
                <a:moveTo>
                  <a:pt x="0" y="203200"/>
                </a:moveTo>
                <a:lnTo>
                  <a:pt x="304800" y="203200"/>
                </a:lnTo>
                <a:lnTo>
                  <a:pt x="3048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288151" y="2960623"/>
            <a:ext cx="304800" cy="203200"/>
          </a:xfrm>
          <a:custGeom>
            <a:avLst/>
            <a:gdLst/>
            <a:ahLst/>
            <a:cxnLst/>
            <a:rect l="l" t="t" r="r" b="b"/>
            <a:pathLst>
              <a:path w="304800" h="203200">
                <a:moveTo>
                  <a:pt x="0" y="203200"/>
                </a:moveTo>
                <a:lnTo>
                  <a:pt x="304800" y="203200"/>
                </a:lnTo>
                <a:lnTo>
                  <a:pt x="3048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311900" y="2986087"/>
            <a:ext cx="257175" cy="154305"/>
          </a:xfrm>
          <a:custGeom>
            <a:avLst/>
            <a:gdLst/>
            <a:ahLst/>
            <a:cxnLst/>
            <a:rect l="l" t="t" r="r" b="b"/>
            <a:pathLst>
              <a:path w="257175" h="154305">
                <a:moveTo>
                  <a:pt x="0" y="153987"/>
                </a:moveTo>
                <a:lnTo>
                  <a:pt x="257175" y="153987"/>
                </a:lnTo>
                <a:lnTo>
                  <a:pt x="257175" y="0"/>
                </a:lnTo>
                <a:lnTo>
                  <a:pt x="0" y="0"/>
                </a:lnTo>
                <a:lnTo>
                  <a:pt x="0" y="153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311900" y="2986087"/>
            <a:ext cx="257175" cy="154305"/>
          </a:xfrm>
          <a:custGeom>
            <a:avLst/>
            <a:gdLst/>
            <a:ahLst/>
            <a:cxnLst/>
            <a:rect l="l" t="t" r="r" b="b"/>
            <a:pathLst>
              <a:path w="257175" h="154305">
                <a:moveTo>
                  <a:pt x="0" y="153987"/>
                </a:moveTo>
                <a:lnTo>
                  <a:pt x="257175" y="153987"/>
                </a:lnTo>
                <a:lnTo>
                  <a:pt x="257175" y="0"/>
                </a:lnTo>
                <a:lnTo>
                  <a:pt x="0" y="0"/>
                </a:lnTo>
                <a:lnTo>
                  <a:pt x="0" y="1539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8362" y="2932048"/>
            <a:ext cx="1875155" cy="457200"/>
          </a:xfrm>
          <a:custGeom>
            <a:avLst/>
            <a:gdLst/>
            <a:ahLst/>
            <a:cxnLst/>
            <a:rect l="l" t="t" r="r" b="b"/>
            <a:pathLst>
              <a:path w="1875155" h="457200">
                <a:moveTo>
                  <a:pt x="0" y="457200"/>
                </a:moveTo>
                <a:lnTo>
                  <a:pt x="1874774" y="457200"/>
                </a:lnTo>
                <a:lnTo>
                  <a:pt x="187477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6750" y="4151248"/>
            <a:ext cx="2076450" cy="457200"/>
          </a:xfrm>
          <a:custGeom>
            <a:avLst/>
            <a:gdLst/>
            <a:ahLst/>
            <a:cxnLst/>
            <a:rect l="l" t="t" r="r" b="b"/>
            <a:pathLst>
              <a:path w="2076450" h="457200">
                <a:moveTo>
                  <a:pt x="0" y="457200"/>
                </a:moveTo>
                <a:lnTo>
                  <a:pt x="2076450" y="457200"/>
                </a:lnTo>
                <a:lnTo>
                  <a:pt x="207645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745642" y="2955163"/>
            <a:ext cx="1924050" cy="161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po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o-point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multiple-access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371600" y="5181600"/>
            <a:ext cx="6320155" cy="476250"/>
          </a:xfrm>
          <a:prstGeom prst="rect">
            <a:avLst/>
          </a:prstGeom>
          <a:ln w="19050">
            <a:solidFill>
              <a:srgbClr val="00008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2400" dirty="0">
                <a:latin typeface="Times New Roman"/>
                <a:cs typeface="Times New Roman"/>
              </a:rPr>
              <a:t>Geographical coverage and scalability are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limited.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381000" y="3733800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0" y="0"/>
                </a:moveTo>
                <a:lnTo>
                  <a:pt x="8305800" y="0"/>
                </a:lnTo>
              </a:path>
            </a:pathLst>
          </a:custGeom>
          <a:ln w="508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871726" y="1828800"/>
            <a:ext cx="5596255" cy="476250"/>
          </a:xfrm>
          <a:prstGeom prst="rect">
            <a:avLst/>
          </a:prstGeom>
          <a:ln w="19050">
            <a:solidFill>
              <a:srgbClr val="00008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latin typeface="Times New Roman"/>
                <a:cs typeface="Times New Roman"/>
              </a:rPr>
              <a:t>Each node needs one interface for each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2592" y="815086"/>
            <a:ext cx="52597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Network</a:t>
            </a:r>
            <a:r>
              <a:rPr spc="-85" dirty="0"/>
              <a:t> </a:t>
            </a:r>
            <a:r>
              <a:rPr dirty="0"/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998090"/>
            <a:ext cx="6156960" cy="236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Physical </a:t>
            </a:r>
            <a:r>
              <a:rPr sz="3600" spc="-5" dirty="0">
                <a:latin typeface="Times New Roman"/>
                <a:cs typeface="Times New Roman"/>
              </a:rPr>
              <a:t>attributes </a:t>
            </a:r>
            <a:r>
              <a:rPr sz="3600" dirty="0">
                <a:latin typeface="Times New Roman"/>
                <a:cs typeface="Times New Roman"/>
              </a:rPr>
              <a:t>of a</a:t>
            </a:r>
            <a:r>
              <a:rPr sz="3600" spc="-6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network  </a:t>
            </a:r>
            <a:r>
              <a:rPr sz="3600" spc="-5" dirty="0">
                <a:latin typeface="Times New Roman"/>
                <a:cs typeface="Times New Roman"/>
              </a:rPr>
              <a:t>include:</a:t>
            </a:r>
            <a:endParaRPr sz="3600" dirty="0">
              <a:latin typeface="Times New Roman"/>
              <a:cs typeface="Times New Roman"/>
            </a:endParaRPr>
          </a:p>
          <a:p>
            <a:pPr marL="809625" lvl="1" indent="-339725">
              <a:lnSpc>
                <a:spcPct val="100000"/>
              </a:lnSpc>
              <a:spcBef>
                <a:spcPts val="825"/>
              </a:spcBef>
              <a:buSzPct val="97058"/>
              <a:buFont typeface="Wingdings"/>
              <a:buChar char=""/>
              <a:tabLst>
                <a:tab pos="810260" algn="l"/>
              </a:tabLst>
            </a:pPr>
            <a:r>
              <a:rPr sz="3400" dirty="0">
                <a:latin typeface="Times New Roman"/>
                <a:cs typeface="Times New Roman"/>
              </a:rPr>
              <a:t>Type </a:t>
            </a:r>
            <a:r>
              <a:rPr sz="3400" spc="-5" dirty="0">
                <a:latin typeface="Times New Roman"/>
                <a:cs typeface="Times New Roman"/>
              </a:rPr>
              <a:t>of</a:t>
            </a:r>
            <a:r>
              <a:rPr sz="3400" spc="-3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connection</a:t>
            </a:r>
          </a:p>
          <a:p>
            <a:pPr marL="854710" indent="-384810">
              <a:lnSpc>
                <a:spcPct val="100000"/>
              </a:lnSpc>
              <a:spcBef>
                <a:spcPts val="819"/>
              </a:spcBef>
              <a:buSzPct val="97058"/>
              <a:buFont typeface="Wingdings"/>
              <a:buChar char=""/>
              <a:tabLst>
                <a:tab pos="855344" algn="l"/>
              </a:tabLst>
            </a:pPr>
            <a:r>
              <a:rPr sz="3400" spc="-5" dirty="0">
                <a:solidFill>
                  <a:srgbClr val="FF0000"/>
                </a:solidFill>
                <a:latin typeface="Times New Roman"/>
                <a:cs typeface="Times New Roman"/>
              </a:rPr>
              <a:t>Physical </a:t>
            </a:r>
            <a:r>
              <a:rPr sz="3400" dirty="0">
                <a:solidFill>
                  <a:srgbClr val="FF0000"/>
                </a:solidFill>
                <a:latin typeface="Times New Roman"/>
                <a:cs typeface="Times New Roman"/>
              </a:rPr>
              <a:t>topology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3132" y="281381"/>
            <a:ext cx="42360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Physical</a:t>
            </a:r>
            <a:r>
              <a:rPr spc="-120" dirty="0"/>
              <a:t> </a:t>
            </a:r>
            <a:r>
              <a:rPr spc="5" dirty="0"/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200817"/>
            <a:ext cx="7525384" cy="461899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75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Two or more links for a</a:t>
            </a:r>
            <a:r>
              <a:rPr sz="3600" spc="-45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topology</a:t>
            </a:r>
            <a:r>
              <a:rPr sz="3600" spc="-5" dirty="0">
                <a:latin typeface="Times New Roman"/>
                <a:cs typeface="Times New Roman"/>
              </a:rPr>
              <a:t>.</a:t>
            </a:r>
            <a:endParaRPr sz="3600" dirty="0"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825"/>
              </a:spcBef>
            </a:pPr>
            <a:r>
              <a:rPr sz="3400" spc="-5" dirty="0">
                <a:latin typeface="Times New Roman"/>
                <a:cs typeface="Times New Roman"/>
              </a:rPr>
              <a:t>– The </a:t>
            </a:r>
            <a:r>
              <a:rPr sz="3400" i="1" dirty="0">
                <a:latin typeface="Times New Roman"/>
                <a:cs typeface="Times New Roman"/>
              </a:rPr>
              <a:t>topology </a:t>
            </a:r>
            <a:r>
              <a:rPr sz="3400" spc="-5" dirty="0">
                <a:latin typeface="Times New Roman"/>
                <a:cs typeface="Times New Roman"/>
              </a:rPr>
              <a:t>of a network refers to</a:t>
            </a:r>
            <a:r>
              <a:rPr sz="3400" spc="-23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the  </a:t>
            </a:r>
            <a:r>
              <a:rPr sz="3400" dirty="0">
                <a:latin typeface="Times New Roman"/>
                <a:cs typeface="Times New Roman"/>
              </a:rPr>
              <a:t>geometric representation </a:t>
            </a:r>
            <a:r>
              <a:rPr sz="3400" spc="-5" dirty="0">
                <a:latin typeface="Times New Roman"/>
                <a:cs typeface="Times New Roman"/>
              </a:rPr>
              <a:t>of the  </a:t>
            </a:r>
            <a:r>
              <a:rPr sz="3400" dirty="0">
                <a:latin typeface="Times New Roman"/>
                <a:cs typeface="Times New Roman"/>
              </a:rPr>
              <a:t>relationship </a:t>
            </a:r>
            <a:r>
              <a:rPr sz="3400" spc="-5" dirty="0">
                <a:latin typeface="Times New Roman"/>
                <a:cs typeface="Times New Roman"/>
              </a:rPr>
              <a:t>of </a:t>
            </a:r>
            <a:r>
              <a:rPr sz="3400" dirty="0">
                <a:latin typeface="Times New Roman"/>
                <a:cs typeface="Times New Roman"/>
              </a:rPr>
              <a:t>all </a:t>
            </a:r>
            <a:r>
              <a:rPr sz="3400" spc="-5" dirty="0">
                <a:latin typeface="Times New Roman"/>
                <a:cs typeface="Times New Roman"/>
              </a:rPr>
              <a:t>the </a:t>
            </a:r>
            <a:r>
              <a:rPr sz="3400" dirty="0">
                <a:latin typeface="Times New Roman"/>
                <a:cs typeface="Times New Roman"/>
              </a:rPr>
              <a:t>links and linking  devices </a:t>
            </a:r>
            <a:r>
              <a:rPr sz="3400" spc="-5" dirty="0">
                <a:latin typeface="Times New Roman"/>
                <a:cs typeface="Times New Roman"/>
              </a:rPr>
              <a:t>(nodes) to </a:t>
            </a:r>
            <a:r>
              <a:rPr sz="3400" dirty="0">
                <a:latin typeface="Times New Roman"/>
                <a:cs typeface="Times New Roman"/>
              </a:rPr>
              <a:t>one</a:t>
            </a:r>
            <a:r>
              <a:rPr sz="3400" spc="-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another.</a:t>
            </a:r>
          </a:p>
          <a:p>
            <a:pPr marL="355600" marR="179070" indent="-342900">
              <a:lnSpc>
                <a:spcPct val="100000"/>
              </a:lnSpc>
              <a:spcBef>
                <a:spcPts val="86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The </a:t>
            </a:r>
            <a:r>
              <a:rPr sz="3600" spc="-5" dirty="0">
                <a:latin typeface="Times New Roman"/>
                <a:cs typeface="Times New Roman"/>
              </a:rPr>
              <a:t>term </a:t>
            </a:r>
            <a:r>
              <a:rPr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physical topology </a:t>
            </a:r>
            <a:r>
              <a:rPr sz="3600" dirty="0">
                <a:latin typeface="Times New Roman"/>
                <a:cs typeface="Times New Roman"/>
              </a:rPr>
              <a:t>refers to  the </a:t>
            </a:r>
            <a:r>
              <a:rPr sz="3600" spc="-5" dirty="0">
                <a:latin typeface="Times New Roman"/>
                <a:cs typeface="Times New Roman"/>
              </a:rPr>
              <a:t>way </a:t>
            </a:r>
            <a:r>
              <a:rPr sz="3600" dirty="0">
                <a:latin typeface="Times New Roman"/>
                <a:cs typeface="Times New Roman"/>
              </a:rPr>
              <a:t>in </a:t>
            </a:r>
            <a:r>
              <a:rPr sz="3600" spc="-5" dirty="0">
                <a:latin typeface="Times New Roman"/>
                <a:cs typeface="Times New Roman"/>
              </a:rPr>
              <a:t>which </a:t>
            </a:r>
            <a:r>
              <a:rPr sz="3600" dirty="0">
                <a:latin typeface="Times New Roman"/>
                <a:cs typeface="Times New Roman"/>
              </a:rPr>
              <a:t>a network </a:t>
            </a:r>
            <a:r>
              <a:rPr sz="3600" spc="-5" dirty="0">
                <a:latin typeface="Times New Roman"/>
                <a:cs typeface="Times New Roman"/>
              </a:rPr>
              <a:t>is </a:t>
            </a:r>
            <a:r>
              <a:rPr sz="3600" dirty="0">
                <a:latin typeface="Times New Roman"/>
                <a:cs typeface="Times New Roman"/>
              </a:rPr>
              <a:t>laid</a:t>
            </a:r>
            <a:r>
              <a:rPr sz="3600" spc="-5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out  </a:t>
            </a:r>
            <a:r>
              <a:rPr sz="3600" spc="-5" dirty="0">
                <a:latin typeface="Times New Roman"/>
                <a:cs typeface="Times New Roman"/>
              </a:rPr>
              <a:t>physically.</a:t>
            </a:r>
            <a:endParaRPr sz="3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425" y="1161414"/>
            <a:ext cx="85877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The way </a:t>
            </a:r>
            <a:r>
              <a:rPr sz="3200" spc="-10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which a network is laid out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physically.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2133600"/>
            <a:ext cx="85344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00732" y="238759"/>
            <a:ext cx="42329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Physical</a:t>
            </a:r>
            <a:r>
              <a:rPr spc="-105" dirty="0"/>
              <a:t> </a:t>
            </a:r>
            <a:r>
              <a:rPr dirty="0"/>
              <a:t>Topology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5722" y="357581"/>
            <a:ext cx="3582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Mesh</a:t>
            </a:r>
            <a:r>
              <a:rPr spc="-85" dirty="0"/>
              <a:t> </a:t>
            </a:r>
            <a:r>
              <a:rPr dirty="0"/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175260" y="1879092"/>
            <a:ext cx="6124956" cy="4294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4419" y="3846576"/>
            <a:ext cx="4015739" cy="1868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524" y="3590726"/>
            <a:ext cx="6027328" cy="2514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57394" y="1907413"/>
            <a:ext cx="139700" cy="13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50359" y="2348483"/>
            <a:ext cx="2794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66234" y="2906141"/>
            <a:ext cx="419100" cy="419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3524" y="3589552"/>
            <a:ext cx="6027420" cy="2515870"/>
          </a:xfrm>
          <a:custGeom>
            <a:avLst/>
            <a:gdLst/>
            <a:ahLst/>
            <a:cxnLst/>
            <a:rect l="l" t="t" r="r" b="b"/>
            <a:pathLst>
              <a:path w="6027420" h="2515870">
                <a:moveTo>
                  <a:pt x="548533" y="828269"/>
                </a:moveTo>
                <a:lnTo>
                  <a:pt x="542177" y="793265"/>
                </a:lnTo>
                <a:lnTo>
                  <a:pt x="539849" y="758562"/>
                </a:lnTo>
                <a:lnTo>
                  <a:pt x="541444" y="724240"/>
                </a:lnTo>
                <a:lnTo>
                  <a:pt x="555977" y="657055"/>
                </a:lnTo>
                <a:lnTo>
                  <a:pt x="584927" y="592346"/>
                </a:lnTo>
                <a:lnTo>
                  <a:pt x="627444" y="530748"/>
                </a:lnTo>
                <a:lnTo>
                  <a:pt x="653525" y="501314"/>
                </a:lnTo>
                <a:lnTo>
                  <a:pt x="682679" y="472895"/>
                </a:lnTo>
                <a:lnTo>
                  <a:pt x="714800" y="445572"/>
                </a:lnTo>
                <a:lnTo>
                  <a:pt x="749782" y="419424"/>
                </a:lnTo>
                <a:lnTo>
                  <a:pt x="787519" y="394529"/>
                </a:lnTo>
                <a:lnTo>
                  <a:pt x="827904" y="370968"/>
                </a:lnTo>
                <a:lnTo>
                  <a:pt x="870832" y="348820"/>
                </a:lnTo>
                <a:lnTo>
                  <a:pt x="916196" y="328164"/>
                </a:lnTo>
                <a:lnTo>
                  <a:pt x="963890" y="309079"/>
                </a:lnTo>
                <a:lnTo>
                  <a:pt x="1013808" y="291646"/>
                </a:lnTo>
                <a:lnTo>
                  <a:pt x="1065843" y="275943"/>
                </a:lnTo>
                <a:lnTo>
                  <a:pt x="1119890" y="262049"/>
                </a:lnTo>
                <a:lnTo>
                  <a:pt x="1175842" y="250045"/>
                </a:lnTo>
                <a:lnTo>
                  <a:pt x="1233593" y="240010"/>
                </a:lnTo>
                <a:lnTo>
                  <a:pt x="1293038" y="232022"/>
                </a:lnTo>
                <a:lnTo>
                  <a:pt x="1354069" y="226162"/>
                </a:lnTo>
                <a:lnTo>
                  <a:pt x="1406288" y="222966"/>
                </a:lnTo>
                <a:lnTo>
                  <a:pt x="1458538" y="221434"/>
                </a:lnTo>
                <a:lnTo>
                  <a:pt x="1510699" y="221552"/>
                </a:lnTo>
                <a:lnTo>
                  <a:pt x="1562655" y="223307"/>
                </a:lnTo>
                <a:lnTo>
                  <a:pt x="1614285" y="226684"/>
                </a:lnTo>
                <a:lnTo>
                  <a:pt x="1665473" y="231670"/>
                </a:lnTo>
                <a:lnTo>
                  <a:pt x="1716100" y="238252"/>
                </a:lnTo>
                <a:lnTo>
                  <a:pt x="1766047" y="246416"/>
                </a:lnTo>
                <a:lnTo>
                  <a:pt x="1815198" y="256148"/>
                </a:lnTo>
                <a:lnTo>
                  <a:pt x="1863433" y="267434"/>
                </a:lnTo>
                <a:lnTo>
                  <a:pt x="1910634" y="280261"/>
                </a:lnTo>
                <a:lnTo>
                  <a:pt x="1956684" y="294615"/>
                </a:lnTo>
                <a:lnTo>
                  <a:pt x="1984501" y="267288"/>
                </a:lnTo>
                <a:lnTo>
                  <a:pt x="2015313" y="241578"/>
                </a:lnTo>
                <a:lnTo>
                  <a:pt x="2048927" y="217521"/>
                </a:lnTo>
                <a:lnTo>
                  <a:pt x="2085147" y="195149"/>
                </a:lnTo>
                <a:lnTo>
                  <a:pt x="2123781" y="174497"/>
                </a:lnTo>
                <a:lnTo>
                  <a:pt x="2164633" y="155599"/>
                </a:lnTo>
                <a:lnTo>
                  <a:pt x="2207509" y="138489"/>
                </a:lnTo>
                <a:lnTo>
                  <a:pt x="2252215" y="123200"/>
                </a:lnTo>
                <a:lnTo>
                  <a:pt x="2298558" y="109767"/>
                </a:lnTo>
                <a:lnTo>
                  <a:pt x="2346342" y="98224"/>
                </a:lnTo>
                <a:lnTo>
                  <a:pt x="2395374" y="88605"/>
                </a:lnTo>
                <a:lnTo>
                  <a:pt x="2445458" y="80943"/>
                </a:lnTo>
                <a:lnTo>
                  <a:pt x="2496402" y="75273"/>
                </a:lnTo>
                <a:lnTo>
                  <a:pt x="2548011" y="71629"/>
                </a:lnTo>
                <a:lnTo>
                  <a:pt x="2600090" y="70045"/>
                </a:lnTo>
                <a:lnTo>
                  <a:pt x="2652446" y="70554"/>
                </a:lnTo>
                <a:lnTo>
                  <a:pt x="2704884" y="73191"/>
                </a:lnTo>
                <a:lnTo>
                  <a:pt x="2757210" y="77990"/>
                </a:lnTo>
                <a:lnTo>
                  <a:pt x="2809229" y="84984"/>
                </a:lnTo>
                <a:lnTo>
                  <a:pt x="2860748" y="94209"/>
                </a:lnTo>
                <a:lnTo>
                  <a:pt x="2911572" y="105696"/>
                </a:lnTo>
                <a:lnTo>
                  <a:pt x="2961508" y="119482"/>
                </a:lnTo>
                <a:lnTo>
                  <a:pt x="3008033" y="134807"/>
                </a:lnTo>
                <a:lnTo>
                  <a:pt x="3052440" y="151978"/>
                </a:lnTo>
                <a:lnTo>
                  <a:pt x="3094560" y="170935"/>
                </a:lnTo>
                <a:lnTo>
                  <a:pt x="3134228" y="191618"/>
                </a:lnTo>
                <a:lnTo>
                  <a:pt x="3161171" y="164056"/>
                </a:lnTo>
                <a:lnTo>
                  <a:pt x="3191812" y="138431"/>
                </a:lnTo>
                <a:lnTo>
                  <a:pt x="3225864" y="114796"/>
                </a:lnTo>
                <a:lnTo>
                  <a:pt x="3263039" y="93208"/>
                </a:lnTo>
                <a:lnTo>
                  <a:pt x="3303047" y="73719"/>
                </a:lnTo>
                <a:lnTo>
                  <a:pt x="3345603" y="56386"/>
                </a:lnTo>
                <a:lnTo>
                  <a:pt x="3390417" y="41263"/>
                </a:lnTo>
                <a:lnTo>
                  <a:pt x="3437201" y="28405"/>
                </a:lnTo>
                <a:lnTo>
                  <a:pt x="3485669" y="17866"/>
                </a:lnTo>
                <a:lnTo>
                  <a:pt x="3535530" y="9701"/>
                </a:lnTo>
                <a:lnTo>
                  <a:pt x="3586499" y="3965"/>
                </a:lnTo>
                <a:lnTo>
                  <a:pt x="3638286" y="713"/>
                </a:lnTo>
                <a:lnTo>
                  <a:pt x="3690604" y="0"/>
                </a:lnTo>
                <a:lnTo>
                  <a:pt x="3743165" y="1879"/>
                </a:lnTo>
                <a:lnTo>
                  <a:pt x="3795680" y="6406"/>
                </a:lnTo>
                <a:lnTo>
                  <a:pt x="3847863" y="13637"/>
                </a:lnTo>
                <a:lnTo>
                  <a:pt x="3899424" y="23624"/>
                </a:lnTo>
                <a:lnTo>
                  <a:pt x="3950076" y="36424"/>
                </a:lnTo>
                <a:lnTo>
                  <a:pt x="3998663" y="51840"/>
                </a:lnTo>
                <a:lnTo>
                  <a:pt x="4044428" y="69659"/>
                </a:lnTo>
                <a:lnTo>
                  <a:pt x="4087108" y="89752"/>
                </a:lnTo>
                <a:lnTo>
                  <a:pt x="4126441" y="111990"/>
                </a:lnTo>
                <a:lnTo>
                  <a:pt x="4162166" y="136246"/>
                </a:lnTo>
                <a:lnTo>
                  <a:pt x="4199768" y="113059"/>
                </a:lnTo>
                <a:lnTo>
                  <a:pt x="4239905" y="92008"/>
                </a:lnTo>
                <a:lnTo>
                  <a:pt x="4282333" y="73105"/>
                </a:lnTo>
                <a:lnTo>
                  <a:pt x="4326806" y="56361"/>
                </a:lnTo>
                <a:lnTo>
                  <a:pt x="4373077" y="41787"/>
                </a:lnTo>
                <a:lnTo>
                  <a:pt x="4420902" y="29397"/>
                </a:lnTo>
                <a:lnTo>
                  <a:pt x="4470035" y="19201"/>
                </a:lnTo>
                <a:lnTo>
                  <a:pt x="4520231" y="11211"/>
                </a:lnTo>
                <a:lnTo>
                  <a:pt x="4571243" y="5438"/>
                </a:lnTo>
                <a:lnTo>
                  <a:pt x="4622827" y="1896"/>
                </a:lnTo>
                <a:lnTo>
                  <a:pt x="4674736" y="594"/>
                </a:lnTo>
                <a:lnTo>
                  <a:pt x="4726726" y="1545"/>
                </a:lnTo>
                <a:lnTo>
                  <a:pt x="4778550" y="4762"/>
                </a:lnTo>
                <a:lnTo>
                  <a:pt x="4829963" y="10254"/>
                </a:lnTo>
                <a:lnTo>
                  <a:pt x="4880720" y="18034"/>
                </a:lnTo>
                <a:lnTo>
                  <a:pt x="4930575" y="28115"/>
                </a:lnTo>
                <a:lnTo>
                  <a:pt x="4979282" y="40507"/>
                </a:lnTo>
                <a:lnTo>
                  <a:pt x="5026596" y="55222"/>
                </a:lnTo>
                <a:lnTo>
                  <a:pt x="5072272" y="72272"/>
                </a:lnTo>
                <a:lnTo>
                  <a:pt x="5116063" y="91669"/>
                </a:lnTo>
                <a:lnTo>
                  <a:pt x="5165008" y="117630"/>
                </a:lnTo>
                <a:lnTo>
                  <a:pt x="5208922" y="146042"/>
                </a:lnTo>
                <a:lnTo>
                  <a:pt x="5247561" y="176664"/>
                </a:lnTo>
                <a:lnTo>
                  <a:pt x="5280684" y="209257"/>
                </a:lnTo>
                <a:lnTo>
                  <a:pt x="5308049" y="243580"/>
                </a:lnTo>
                <a:lnTo>
                  <a:pt x="5329414" y="279394"/>
                </a:lnTo>
                <a:lnTo>
                  <a:pt x="5344536" y="316459"/>
                </a:lnTo>
                <a:lnTo>
                  <a:pt x="5405703" y="327542"/>
                </a:lnTo>
                <a:lnTo>
                  <a:pt x="5464012" y="341317"/>
                </a:lnTo>
                <a:lnTo>
                  <a:pt x="5519306" y="357627"/>
                </a:lnTo>
                <a:lnTo>
                  <a:pt x="5571429" y="376316"/>
                </a:lnTo>
                <a:lnTo>
                  <a:pt x="5620225" y="397230"/>
                </a:lnTo>
                <a:lnTo>
                  <a:pt x="5665537" y="420211"/>
                </a:lnTo>
                <a:lnTo>
                  <a:pt x="5707208" y="445103"/>
                </a:lnTo>
                <a:lnTo>
                  <a:pt x="5745083" y="471751"/>
                </a:lnTo>
                <a:lnTo>
                  <a:pt x="5779004" y="499999"/>
                </a:lnTo>
                <a:lnTo>
                  <a:pt x="5808816" y="529690"/>
                </a:lnTo>
                <a:lnTo>
                  <a:pt x="5834361" y="560670"/>
                </a:lnTo>
                <a:lnTo>
                  <a:pt x="5855485" y="592780"/>
                </a:lnTo>
                <a:lnTo>
                  <a:pt x="5883838" y="659773"/>
                </a:lnTo>
                <a:lnTo>
                  <a:pt x="5892624" y="729422"/>
                </a:lnTo>
                <a:lnTo>
                  <a:pt x="5889289" y="764851"/>
                </a:lnTo>
                <a:lnTo>
                  <a:pt x="5866379" y="836143"/>
                </a:lnTo>
                <a:lnTo>
                  <a:pt x="5842126" y="878077"/>
                </a:lnTo>
                <a:lnTo>
                  <a:pt x="5832343" y="891769"/>
                </a:lnTo>
                <a:lnTo>
                  <a:pt x="5871535" y="922987"/>
                </a:lnTo>
                <a:lnTo>
                  <a:pt x="5906273" y="955234"/>
                </a:lnTo>
                <a:lnTo>
                  <a:pt x="5936585" y="988381"/>
                </a:lnTo>
                <a:lnTo>
                  <a:pt x="5962501" y="1022301"/>
                </a:lnTo>
                <a:lnTo>
                  <a:pt x="5984051" y="1056866"/>
                </a:lnTo>
                <a:lnTo>
                  <a:pt x="6001263" y="1091950"/>
                </a:lnTo>
                <a:lnTo>
                  <a:pt x="6022794" y="1163164"/>
                </a:lnTo>
                <a:lnTo>
                  <a:pt x="6027328" y="1234922"/>
                </a:lnTo>
                <a:lnTo>
                  <a:pt x="6023294" y="1270687"/>
                </a:lnTo>
                <a:lnTo>
                  <a:pt x="6002774" y="1341351"/>
                </a:lnTo>
                <a:lnTo>
                  <a:pt x="5986345" y="1375996"/>
                </a:lnTo>
                <a:lnTo>
                  <a:pt x="5965844" y="1410012"/>
                </a:lnTo>
                <a:lnTo>
                  <a:pt x="5941299" y="1443273"/>
                </a:lnTo>
                <a:lnTo>
                  <a:pt x="5912740" y="1475651"/>
                </a:lnTo>
                <a:lnTo>
                  <a:pt x="5880197" y="1507019"/>
                </a:lnTo>
                <a:lnTo>
                  <a:pt x="5843697" y="1537249"/>
                </a:lnTo>
                <a:lnTo>
                  <a:pt x="5803272" y="1566214"/>
                </a:lnTo>
                <a:lnTo>
                  <a:pt x="5758950" y="1593786"/>
                </a:lnTo>
                <a:lnTo>
                  <a:pt x="5710761" y="1619838"/>
                </a:lnTo>
                <a:lnTo>
                  <a:pt x="5658734" y="1644244"/>
                </a:lnTo>
                <a:lnTo>
                  <a:pt x="5614967" y="1662254"/>
                </a:lnTo>
                <a:lnTo>
                  <a:pt x="5569599" y="1678761"/>
                </a:lnTo>
                <a:lnTo>
                  <a:pt x="5522750" y="1693736"/>
                </a:lnTo>
                <a:lnTo>
                  <a:pt x="5474540" y="1707153"/>
                </a:lnTo>
                <a:lnTo>
                  <a:pt x="5425089" y="1718984"/>
                </a:lnTo>
                <a:lnTo>
                  <a:pt x="5374517" y="1729202"/>
                </a:lnTo>
                <a:lnTo>
                  <a:pt x="5322945" y="1737780"/>
                </a:lnTo>
                <a:lnTo>
                  <a:pt x="5270494" y="1744691"/>
                </a:lnTo>
                <a:lnTo>
                  <a:pt x="5217282" y="1749908"/>
                </a:lnTo>
                <a:lnTo>
                  <a:pt x="5207589" y="1817537"/>
                </a:lnTo>
                <a:lnTo>
                  <a:pt x="5181287" y="1882007"/>
                </a:lnTo>
                <a:lnTo>
                  <a:pt x="5139635" y="1942616"/>
                </a:lnTo>
                <a:lnTo>
                  <a:pt x="5113446" y="1971252"/>
                </a:lnTo>
                <a:lnTo>
                  <a:pt x="5083890" y="1998660"/>
                </a:lnTo>
                <a:lnTo>
                  <a:pt x="5051126" y="2024750"/>
                </a:lnTo>
                <a:lnTo>
                  <a:pt x="5015311" y="2049437"/>
                </a:lnTo>
                <a:lnTo>
                  <a:pt x="4976601" y="2072631"/>
                </a:lnTo>
                <a:lnTo>
                  <a:pt x="4935154" y="2094244"/>
                </a:lnTo>
                <a:lnTo>
                  <a:pt x="4891127" y="2114190"/>
                </a:lnTo>
                <a:lnTo>
                  <a:pt x="4844678" y="2132380"/>
                </a:lnTo>
                <a:lnTo>
                  <a:pt x="4795963" y="2148726"/>
                </a:lnTo>
                <a:lnTo>
                  <a:pt x="4745140" y="2163140"/>
                </a:lnTo>
                <a:lnTo>
                  <a:pt x="4692366" y="2175536"/>
                </a:lnTo>
                <a:lnTo>
                  <a:pt x="4637799" y="2185824"/>
                </a:lnTo>
                <a:lnTo>
                  <a:pt x="4581595" y="2193917"/>
                </a:lnTo>
                <a:lnTo>
                  <a:pt x="4523911" y="2199727"/>
                </a:lnTo>
                <a:lnTo>
                  <a:pt x="4464906" y="2203167"/>
                </a:lnTo>
                <a:lnTo>
                  <a:pt x="4404736" y="2204149"/>
                </a:lnTo>
                <a:lnTo>
                  <a:pt x="4349147" y="2202806"/>
                </a:lnTo>
                <a:lnTo>
                  <a:pt x="4294045" y="2199304"/>
                </a:lnTo>
                <a:lnTo>
                  <a:pt x="4239619" y="2193674"/>
                </a:lnTo>
                <a:lnTo>
                  <a:pt x="4186058" y="2185946"/>
                </a:lnTo>
                <a:lnTo>
                  <a:pt x="4133550" y="2176153"/>
                </a:lnTo>
                <a:lnTo>
                  <a:pt x="4082285" y="2164326"/>
                </a:lnTo>
                <a:lnTo>
                  <a:pt x="4032451" y="2150495"/>
                </a:lnTo>
                <a:lnTo>
                  <a:pt x="3984239" y="2134692"/>
                </a:lnTo>
                <a:lnTo>
                  <a:pt x="3944790" y="2195619"/>
                </a:lnTo>
                <a:lnTo>
                  <a:pt x="3893985" y="2252188"/>
                </a:lnTo>
                <a:lnTo>
                  <a:pt x="3864631" y="2278745"/>
                </a:lnTo>
                <a:lnTo>
                  <a:pt x="3832806" y="2304099"/>
                </a:lnTo>
                <a:lnTo>
                  <a:pt x="3798633" y="2328215"/>
                </a:lnTo>
                <a:lnTo>
                  <a:pt x="3762234" y="2351053"/>
                </a:lnTo>
                <a:lnTo>
                  <a:pt x="3723734" y="2372578"/>
                </a:lnTo>
                <a:lnTo>
                  <a:pt x="3683253" y="2392751"/>
                </a:lnTo>
                <a:lnTo>
                  <a:pt x="3640916" y="2411535"/>
                </a:lnTo>
                <a:lnTo>
                  <a:pt x="3596844" y="2428892"/>
                </a:lnTo>
                <a:lnTo>
                  <a:pt x="3551161" y="2444786"/>
                </a:lnTo>
                <a:lnTo>
                  <a:pt x="3503989" y="2459178"/>
                </a:lnTo>
                <a:lnTo>
                  <a:pt x="3455451" y="2472031"/>
                </a:lnTo>
                <a:lnTo>
                  <a:pt x="3405670" y="2483308"/>
                </a:lnTo>
                <a:lnTo>
                  <a:pt x="3354769" y="2492972"/>
                </a:lnTo>
                <a:lnTo>
                  <a:pt x="3302870" y="2500984"/>
                </a:lnTo>
                <a:lnTo>
                  <a:pt x="3250096" y="2507308"/>
                </a:lnTo>
                <a:lnTo>
                  <a:pt x="3196570" y="2511905"/>
                </a:lnTo>
                <a:lnTo>
                  <a:pt x="3142414" y="2514740"/>
                </a:lnTo>
                <a:lnTo>
                  <a:pt x="3087752" y="2515773"/>
                </a:lnTo>
                <a:lnTo>
                  <a:pt x="3032706" y="2514968"/>
                </a:lnTo>
                <a:lnTo>
                  <a:pt x="2977400" y="2512287"/>
                </a:lnTo>
                <a:lnTo>
                  <a:pt x="2921954" y="2507694"/>
                </a:lnTo>
                <a:lnTo>
                  <a:pt x="2866493" y="2501149"/>
                </a:lnTo>
                <a:lnTo>
                  <a:pt x="2811140" y="2492616"/>
                </a:lnTo>
                <a:lnTo>
                  <a:pt x="2755027" y="2481822"/>
                </a:lnTo>
                <a:lnTo>
                  <a:pt x="2700457" y="2469098"/>
                </a:lnTo>
                <a:lnTo>
                  <a:pt x="2647568" y="2454501"/>
                </a:lnTo>
                <a:lnTo>
                  <a:pt x="2596499" y="2438090"/>
                </a:lnTo>
                <a:lnTo>
                  <a:pt x="2547389" y="2419924"/>
                </a:lnTo>
                <a:lnTo>
                  <a:pt x="2500376" y="2400062"/>
                </a:lnTo>
                <a:lnTo>
                  <a:pt x="2455599" y="2378561"/>
                </a:lnTo>
                <a:lnTo>
                  <a:pt x="2413195" y="2355482"/>
                </a:lnTo>
                <a:lnTo>
                  <a:pt x="2373305" y="2330881"/>
                </a:lnTo>
                <a:lnTo>
                  <a:pt x="2336065" y="2304818"/>
                </a:lnTo>
                <a:lnTo>
                  <a:pt x="2301616" y="2277351"/>
                </a:lnTo>
                <a:lnTo>
                  <a:pt x="2253443" y="2292937"/>
                </a:lnTo>
                <a:lnTo>
                  <a:pt x="2204474" y="2306962"/>
                </a:lnTo>
                <a:lnTo>
                  <a:pt x="2154803" y="2319440"/>
                </a:lnTo>
                <a:lnTo>
                  <a:pt x="2104521" y="2330384"/>
                </a:lnTo>
                <a:lnTo>
                  <a:pt x="2053721" y="2339807"/>
                </a:lnTo>
                <a:lnTo>
                  <a:pt x="2002497" y="2347723"/>
                </a:lnTo>
                <a:lnTo>
                  <a:pt x="1950940" y="2354144"/>
                </a:lnTo>
                <a:lnTo>
                  <a:pt x="1899144" y="2359084"/>
                </a:lnTo>
                <a:lnTo>
                  <a:pt x="1847202" y="2362556"/>
                </a:lnTo>
                <a:lnTo>
                  <a:pt x="1795206" y="2364573"/>
                </a:lnTo>
                <a:lnTo>
                  <a:pt x="1743248" y="2365148"/>
                </a:lnTo>
                <a:lnTo>
                  <a:pt x="1691422" y="2364295"/>
                </a:lnTo>
                <a:lnTo>
                  <a:pt x="1639820" y="2362027"/>
                </a:lnTo>
                <a:lnTo>
                  <a:pt x="1588536" y="2358356"/>
                </a:lnTo>
                <a:lnTo>
                  <a:pt x="1537661" y="2353297"/>
                </a:lnTo>
                <a:lnTo>
                  <a:pt x="1487289" y="2346862"/>
                </a:lnTo>
                <a:lnTo>
                  <a:pt x="1437512" y="2339064"/>
                </a:lnTo>
                <a:lnTo>
                  <a:pt x="1388422" y="2329917"/>
                </a:lnTo>
                <a:lnTo>
                  <a:pt x="1340114" y="2319433"/>
                </a:lnTo>
                <a:lnTo>
                  <a:pt x="1292679" y="2307627"/>
                </a:lnTo>
                <a:lnTo>
                  <a:pt x="1246210" y="2294510"/>
                </a:lnTo>
                <a:lnTo>
                  <a:pt x="1200800" y="2280097"/>
                </a:lnTo>
                <a:lnTo>
                  <a:pt x="1156542" y="2264400"/>
                </a:lnTo>
                <a:lnTo>
                  <a:pt x="1113528" y="2247433"/>
                </a:lnTo>
                <a:lnTo>
                  <a:pt x="1071851" y="2229209"/>
                </a:lnTo>
                <a:lnTo>
                  <a:pt x="1031604" y="2209741"/>
                </a:lnTo>
                <a:lnTo>
                  <a:pt x="992880" y="2189042"/>
                </a:lnTo>
                <a:lnTo>
                  <a:pt x="955771" y="2167126"/>
                </a:lnTo>
                <a:lnTo>
                  <a:pt x="920370" y="2144005"/>
                </a:lnTo>
                <a:lnTo>
                  <a:pt x="886770" y="2119693"/>
                </a:lnTo>
                <a:lnTo>
                  <a:pt x="855063" y="2094203"/>
                </a:lnTo>
                <a:lnTo>
                  <a:pt x="825342" y="2067547"/>
                </a:lnTo>
                <a:lnTo>
                  <a:pt x="813976" y="2056498"/>
                </a:lnTo>
                <a:lnTo>
                  <a:pt x="755540" y="2058799"/>
                </a:lnTo>
                <a:lnTo>
                  <a:pt x="698039" y="2057958"/>
                </a:lnTo>
                <a:lnTo>
                  <a:pt x="641754" y="2054103"/>
                </a:lnTo>
                <a:lnTo>
                  <a:pt x="586968" y="2047360"/>
                </a:lnTo>
                <a:lnTo>
                  <a:pt x="533964" y="2037855"/>
                </a:lnTo>
                <a:lnTo>
                  <a:pt x="483025" y="2025716"/>
                </a:lnTo>
                <a:lnTo>
                  <a:pt x="434432" y="2011068"/>
                </a:lnTo>
                <a:lnTo>
                  <a:pt x="388469" y="1994039"/>
                </a:lnTo>
                <a:lnTo>
                  <a:pt x="345417" y="1974754"/>
                </a:lnTo>
                <a:lnTo>
                  <a:pt x="305560" y="1953341"/>
                </a:lnTo>
                <a:lnTo>
                  <a:pt x="269181" y="1929926"/>
                </a:lnTo>
                <a:lnTo>
                  <a:pt x="236561" y="1904635"/>
                </a:lnTo>
                <a:lnTo>
                  <a:pt x="207983" y="1877596"/>
                </a:lnTo>
                <a:lnTo>
                  <a:pt x="164085" y="1818776"/>
                </a:lnTo>
                <a:lnTo>
                  <a:pt x="139746" y="1754480"/>
                </a:lnTo>
                <a:lnTo>
                  <a:pt x="135620" y="1711396"/>
                </a:lnTo>
                <a:lnTo>
                  <a:pt x="140937" y="1668778"/>
                </a:lnTo>
                <a:lnTo>
                  <a:pt x="155422" y="1627094"/>
                </a:lnTo>
                <a:lnTo>
                  <a:pt x="178802" y="1586809"/>
                </a:lnTo>
                <a:lnTo>
                  <a:pt x="210806" y="1548390"/>
                </a:lnTo>
                <a:lnTo>
                  <a:pt x="251158" y="1512304"/>
                </a:lnTo>
                <a:lnTo>
                  <a:pt x="299588" y="1479017"/>
                </a:lnTo>
                <a:lnTo>
                  <a:pt x="244456" y="1458198"/>
                </a:lnTo>
                <a:lnTo>
                  <a:pt x="194566" y="1434592"/>
                </a:lnTo>
                <a:lnTo>
                  <a:pt x="150050" y="1408489"/>
                </a:lnTo>
                <a:lnTo>
                  <a:pt x="111040" y="1380176"/>
                </a:lnTo>
                <a:lnTo>
                  <a:pt x="77668" y="1349942"/>
                </a:lnTo>
                <a:lnTo>
                  <a:pt x="50066" y="1318076"/>
                </a:lnTo>
                <a:lnTo>
                  <a:pt x="28366" y="1284866"/>
                </a:lnTo>
                <a:lnTo>
                  <a:pt x="3201" y="1215569"/>
                </a:lnTo>
                <a:lnTo>
                  <a:pt x="0" y="1180059"/>
                </a:lnTo>
                <a:lnTo>
                  <a:pt x="3229" y="1144359"/>
                </a:lnTo>
                <a:lnTo>
                  <a:pt x="29507" y="1073544"/>
                </a:lnTo>
                <a:lnTo>
                  <a:pt x="52820" y="1039007"/>
                </a:lnTo>
                <a:lnTo>
                  <a:pt x="83091" y="1005434"/>
                </a:lnTo>
                <a:lnTo>
                  <a:pt x="114489" y="977884"/>
                </a:lnTo>
                <a:lnTo>
                  <a:pt x="149981" y="952385"/>
                </a:lnTo>
                <a:lnTo>
                  <a:pt x="189252" y="929054"/>
                </a:lnTo>
                <a:lnTo>
                  <a:pt x="231986" y="908005"/>
                </a:lnTo>
                <a:lnTo>
                  <a:pt x="277868" y="889356"/>
                </a:lnTo>
                <a:lnTo>
                  <a:pt x="326582" y="873221"/>
                </a:lnTo>
                <a:lnTo>
                  <a:pt x="377813" y="859716"/>
                </a:lnTo>
                <a:lnTo>
                  <a:pt x="431246" y="848958"/>
                </a:lnTo>
                <a:lnTo>
                  <a:pt x="486564" y="841061"/>
                </a:lnTo>
                <a:lnTo>
                  <a:pt x="543453" y="836143"/>
                </a:lnTo>
                <a:lnTo>
                  <a:pt x="548533" y="828269"/>
                </a:lnTo>
                <a:close/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1044" y="1901063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50359" y="2348483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279400" y="139700"/>
                </a:moveTo>
                <a:lnTo>
                  <a:pt x="272271" y="183830"/>
                </a:lnTo>
                <a:lnTo>
                  <a:pt x="252427" y="222176"/>
                </a:lnTo>
                <a:lnTo>
                  <a:pt x="222176" y="252427"/>
                </a:lnTo>
                <a:lnTo>
                  <a:pt x="183830" y="272271"/>
                </a:lnTo>
                <a:lnTo>
                  <a:pt x="139700" y="279400"/>
                </a:lnTo>
                <a:lnTo>
                  <a:pt x="95520" y="272271"/>
                </a:lnTo>
                <a:lnTo>
                  <a:pt x="57168" y="252427"/>
                </a:lnTo>
                <a:lnTo>
                  <a:pt x="26936" y="222176"/>
                </a:lnTo>
                <a:lnTo>
                  <a:pt x="7116" y="183830"/>
                </a:lnTo>
                <a:lnTo>
                  <a:pt x="0" y="139700"/>
                </a:ln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83830" y="7116"/>
                </a:lnTo>
                <a:lnTo>
                  <a:pt x="222176" y="26936"/>
                </a:lnTo>
                <a:lnTo>
                  <a:pt x="252427" y="57168"/>
                </a:lnTo>
                <a:lnTo>
                  <a:pt x="272271" y="95520"/>
                </a:lnTo>
                <a:lnTo>
                  <a:pt x="279400" y="139700"/>
                </a:lnTo>
                <a:close/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6234" y="2906141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9100" y="209550"/>
                </a:moveTo>
                <a:lnTo>
                  <a:pt x="413563" y="257587"/>
                </a:lnTo>
                <a:lnTo>
                  <a:pt x="397795" y="301689"/>
                </a:lnTo>
                <a:lnTo>
                  <a:pt x="373053" y="340598"/>
                </a:lnTo>
                <a:lnTo>
                  <a:pt x="340598" y="373053"/>
                </a:lnTo>
                <a:lnTo>
                  <a:pt x="301689" y="397795"/>
                </a:lnTo>
                <a:lnTo>
                  <a:pt x="257587" y="413563"/>
                </a:lnTo>
                <a:lnTo>
                  <a:pt x="209550" y="419100"/>
                </a:lnTo>
                <a:lnTo>
                  <a:pt x="161512" y="413563"/>
                </a:lnTo>
                <a:lnTo>
                  <a:pt x="117410" y="397795"/>
                </a:lnTo>
                <a:lnTo>
                  <a:pt x="78501" y="373053"/>
                </a:lnTo>
                <a:lnTo>
                  <a:pt x="46046" y="340598"/>
                </a:lnTo>
                <a:lnTo>
                  <a:pt x="21304" y="301689"/>
                </a:lnTo>
                <a:lnTo>
                  <a:pt x="5536" y="257587"/>
                </a:lnTo>
                <a:lnTo>
                  <a:pt x="0" y="209550"/>
                </a:lnTo>
                <a:lnTo>
                  <a:pt x="5536" y="161512"/>
                </a:lnTo>
                <a:lnTo>
                  <a:pt x="21304" y="117410"/>
                </a:lnTo>
                <a:lnTo>
                  <a:pt x="46046" y="78501"/>
                </a:lnTo>
                <a:lnTo>
                  <a:pt x="78501" y="46046"/>
                </a:lnTo>
                <a:lnTo>
                  <a:pt x="117410" y="21304"/>
                </a:lnTo>
                <a:lnTo>
                  <a:pt x="161512" y="5536"/>
                </a:lnTo>
                <a:lnTo>
                  <a:pt x="209550" y="0"/>
                </a:lnTo>
                <a:lnTo>
                  <a:pt x="257587" y="5536"/>
                </a:lnTo>
                <a:lnTo>
                  <a:pt x="301689" y="21304"/>
                </a:lnTo>
                <a:lnTo>
                  <a:pt x="340598" y="46046"/>
                </a:lnTo>
                <a:lnTo>
                  <a:pt x="373053" y="78501"/>
                </a:lnTo>
                <a:lnTo>
                  <a:pt x="397795" y="117410"/>
                </a:lnTo>
                <a:lnTo>
                  <a:pt x="413563" y="161512"/>
                </a:lnTo>
                <a:lnTo>
                  <a:pt x="419100" y="209550"/>
                </a:lnTo>
                <a:close/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9577" y="5058664"/>
            <a:ext cx="353060" cy="47625"/>
          </a:xfrm>
          <a:custGeom>
            <a:avLst/>
            <a:gdLst/>
            <a:ahLst/>
            <a:cxnLst/>
            <a:rect l="l" t="t" r="r" b="b"/>
            <a:pathLst>
              <a:path w="353059" h="47625">
                <a:moveTo>
                  <a:pt x="352983" y="46481"/>
                </a:moveTo>
                <a:lnTo>
                  <a:pt x="300237" y="47499"/>
                </a:lnTo>
                <a:lnTo>
                  <a:pt x="247781" y="45897"/>
                </a:lnTo>
                <a:lnTo>
                  <a:pt x="195906" y="41716"/>
                </a:lnTo>
                <a:lnTo>
                  <a:pt x="144901" y="34996"/>
                </a:lnTo>
                <a:lnTo>
                  <a:pt x="95055" y="25776"/>
                </a:lnTo>
                <a:lnTo>
                  <a:pt x="46658" y="14098"/>
                </a:lnTo>
                <a:lnTo>
                  <a:pt x="0" y="0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9558" y="5612815"/>
            <a:ext cx="154940" cy="22225"/>
          </a:xfrm>
          <a:custGeom>
            <a:avLst/>
            <a:gdLst/>
            <a:ahLst/>
            <a:cxnLst/>
            <a:rect l="l" t="t" r="r" b="b"/>
            <a:pathLst>
              <a:path w="154940" h="22225">
                <a:moveTo>
                  <a:pt x="154444" y="0"/>
                </a:moveTo>
                <a:lnTo>
                  <a:pt x="116861" y="7703"/>
                </a:lnTo>
                <a:lnTo>
                  <a:pt x="78508" y="13981"/>
                </a:lnTo>
                <a:lnTo>
                  <a:pt x="39512" y="18818"/>
                </a:lnTo>
                <a:lnTo>
                  <a:pt x="0" y="22199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31669" y="5755475"/>
            <a:ext cx="93345" cy="101600"/>
          </a:xfrm>
          <a:custGeom>
            <a:avLst/>
            <a:gdLst/>
            <a:ahLst/>
            <a:cxnLst/>
            <a:rect l="l" t="t" r="r" b="b"/>
            <a:pathLst>
              <a:path w="93344" h="101600">
                <a:moveTo>
                  <a:pt x="93091" y="101282"/>
                </a:moveTo>
                <a:lnTo>
                  <a:pt x="66311" y="77057"/>
                </a:lnTo>
                <a:lnTo>
                  <a:pt x="41830" y="52065"/>
                </a:lnTo>
                <a:lnTo>
                  <a:pt x="19706" y="26360"/>
                </a:lnTo>
                <a:lnTo>
                  <a:pt x="0" y="0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08398" y="5604192"/>
            <a:ext cx="37465" cy="111760"/>
          </a:xfrm>
          <a:custGeom>
            <a:avLst/>
            <a:gdLst/>
            <a:ahLst/>
            <a:cxnLst/>
            <a:rect l="l" t="t" r="r" b="b"/>
            <a:pathLst>
              <a:path w="37464" h="111760">
                <a:moveTo>
                  <a:pt x="37211" y="0"/>
                </a:moveTo>
                <a:lnTo>
                  <a:pt x="31736" y="28177"/>
                </a:lnTo>
                <a:lnTo>
                  <a:pt x="23701" y="56130"/>
                </a:lnTo>
                <a:lnTo>
                  <a:pt x="13118" y="83803"/>
                </a:lnTo>
                <a:lnTo>
                  <a:pt x="0" y="111137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84369" y="4917566"/>
            <a:ext cx="453390" cy="415290"/>
          </a:xfrm>
          <a:custGeom>
            <a:avLst/>
            <a:gdLst/>
            <a:ahLst/>
            <a:cxnLst/>
            <a:rect l="l" t="t" r="r" b="b"/>
            <a:pathLst>
              <a:path w="453389" h="415289">
                <a:moveTo>
                  <a:pt x="0" y="0"/>
                </a:moveTo>
                <a:lnTo>
                  <a:pt x="58240" y="17811"/>
                </a:lnTo>
                <a:lnTo>
                  <a:pt x="113161" y="38053"/>
                </a:lnTo>
                <a:lnTo>
                  <a:pt x="164599" y="60573"/>
                </a:lnTo>
                <a:lnTo>
                  <a:pt x="212387" y="85219"/>
                </a:lnTo>
                <a:lnTo>
                  <a:pt x="256360" y="111840"/>
                </a:lnTo>
                <a:lnTo>
                  <a:pt x="296353" y="140285"/>
                </a:lnTo>
                <a:lnTo>
                  <a:pt x="332200" y="170402"/>
                </a:lnTo>
                <a:lnTo>
                  <a:pt x="363735" y="202038"/>
                </a:lnTo>
                <a:lnTo>
                  <a:pt x="390793" y="235043"/>
                </a:lnTo>
                <a:lnTo>
                  <a:pt x="413209" y="269265"/>
                </a:lnTo>
                <a:lnTo>
                  <a:pt x="430816" y="304553"/>
                </a:lnTo>
                <a:lnTo>
                  <a:pt x="443450" y="340753"/>
                </a:lnTo>
                <a:lnTo>
                  <a:pt x="450945" y="377716"/>
                </a:lnTo>
                <a:lnTo>
                  <a:pt x="453135" y="415289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51271" y="4475098"/>
            <a:ext cx="201930" cy="156210"/>
          </a:xfrm>
          <a:custGeom>
            <a:avLst/>
            <a:gdLst/>
            <a:ahLst/>
            <a:cxnLst/>
            <a:rect l="l" t="t" r="r" b="b"/>
            <a:pathLst>
              <a:path w="201929" h="156210">
                <a:moveTo>
                  <a:pt x="201802" y="0"/>
                </a:moveTo>
                <a:lnTo>
                  <a:pt x="171854" y="35201"/>
                </a:lnTo>
                <a:lnTo>
                  <a:pt x="136437" y="68586"/>
                </a:lnTo>
                <a:lnTo>
                  <a:pt x="95814" y="99953"/>
                </a:lnTo>
                <a:lnTo>
                  <a:pt x="50248" y="129101"/>
                </a:lnTo>
                <a:lnTo>
                  <a:pt x="0" y="155828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8950" y="3897248"/>
            <a:ext cx="10795" cy="73660"/>
          </a:xfrm>
          <a:custGeom>
            <a:avLst/>
            <a:gdLst/>
            <a:ahLst/>
            <a:cxnLst/>
            <a:rect l="l" t="t" r="r" b="b"/>
            <a:pathLst>
              <a:path w="10795" h="73660">
                <a:moveTo>
                  <a:pt x="0" y="0"/>
                </a:moveTo>
                <a:lnTo>
                  <a:pt x="5024" y="18258"/>
                </a:lnTo>
                <a:lnTo>
                  <a:pt x="8477" y="36623"/>
                </a:lnTo>
                <a:lnTo>
                  <a:pt x="10358" y="55060"/>
                </a:lnTo>
                <a:lnTo>
                  <a:pt x="10667" y="73532"/>
                </a:lnTo>
              </a:path>
            </a:pathLst>
          </a:custGeom>
          <a:ln w="12699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80534" y="3717671"/>
            <a:ext cx="103505" cy="93980"/>
          </a:xfrm>
          <a:custGeom>
            <a:avLst/>
            <a:gdLst/>
            <a:ahLst/>
            <a:cxnLst/>
            <a:rect l="l" t="t" r="r" b="b"/>
            <a:pathLst>
              <a:path w="103504" h="93979">
                <a:moveTo>
                  <a:pt x="0" y="93725"/>
                </a:moveTo>
                <a:lnTo>
                  <a:pt x="21296" y="68740"/>
                </a:lnTo>
                <a:lnTo>
                  <a:pt x="45688" y="44719"/>
                </a:lnTo>
                <a:lnTo>
                  <a:pt x="73080" y="21770"/>
                </a:lnTo>
                <a:lnTo>
                  <a:pt x="103377" y="0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3938" y="3775202"/>
            <a:ext cx="50165" cy="81280"/>
          </a:xfrm>
          <a:custGeom>
            <a:avLst/>
            <a:gdLst/>
            <a:ahLst/>
            <a:cxnLst/>
            <a:rect l="l" t="t" r="r" b="b"/>
            <a:pathLst>
              <a:path w="50164" h="81279">
                <a:moveTo>
                  <a:pt x="0" y="80899"/>
                </a:moveTo>
                <a:lnTo>
                  <a:pt x="9140" y="60096"/>
                </a:lnTo>
                <a:lnTo>
                  <a:pt x="20542" y="39639"/>
                </a:lnTo>
                <a:lnTo>
                  <a:pt x="34182" y="19587"/>
                </a:lnTo>
                <a:lnTo>
                  <a:pt x="50037" y="0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79447" y="3883659"/>
            <a:ext cx="181610" cy="78740"/>
          </a:xfrm>
          <a:custGeom>
            <a:avLst/>
            <a:gdLst/>
            <a:ahLst/>
            <a:cxnLst/>
            <a:rect l="l" t="t" r="r" b="b"/>
            <a:pathLst>
              <a:path w="181610" h="78739">
                <a:moveTo>
                  <a:pt x="0" y="0"/>
                </a:moveTo>
                <a:lnTo>
                  <a:pt x="48388" y="17228"/>
                </a:lnTo>
                <a:lnTo>
                  <a:pt x="94789" y="36099"/>
                </a:lnTo>
                <a:lnTo>
                  <a:pt x="139070" y="56542"/>
                </a:lnTo>
                <a:lnTo>
                  <a:pt x="181101" y="78485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2071" y="4417821"/>
            <a:ext cx="31750" cy="83185"/>
          </a:xfrm>
          <a:custGeom>
            <a:avLst/>
            <a:gdLst/>
            <a:ahLst/>
            <a:cxnLst/>
            <a:rect l="l" t="t" r="r" b="b"/>
            <a:pathLst>
              <a:path w="31750" h="83185">
                <a:moveTo>
                  <a:pt x="31610" y="82676"/>
                </a:moveTo>
                <a:lnTo>
                  <a:pt x="21558" y="62293"/>
                </a:lnTo>
                <a:lnTo>
                  <a:pt x="12933" y="41719"/>
                </a:lnTo>
                <a:lnTo>
                  <a:pt x="5744" y="20955"/>
                </a:lnTo>
                <a:lnTo>
                  <a:pt x="0" y="0"/>
                </a:lnTo>
              </a:path>
            </a:pathLst>
          </a:custGeom>
          <a:ln w="12700">
            <a:solidFill>
              <a:srgbClr val="B0C1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0" y="1466214"/>
            <a:ext cx="8839200" cy="35349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3664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Every device has a </a:t>
            </a:r>
            <a:r>
              <a:rPr sz="3200" i="1" dirty="0">
                <a:latin typeface="Times New Roman"/>
                <a:cs typeface="Times New Roman"/>
              </a:rPr>
              <a:t>dedicated </a:t>
            </a:r>
            <a:r>
              <a:rPr sz="3200" b="1" dirty="0">
                <a:latin typeface="Times New Roman"/>
                <a:cs typeface="Times New Roman"/>
              </a:rPr>
              <a:t>point-to-  point </a:t>
            </a:r>
            <a:r>
              <a:rPr sz="3200" dirty="0">
                <a:latin typeface="Times New Roman"/>
                <a:cs typeface="Times New Roman"/>
              </a:rPr>
              <a:t>link with every other device on</a:t>
            </a:r>
            <a:r>
              <a:rPr sz="3200" spc="-1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lang="en-US" sz="3200" dirty="0">
                <a:latin typeface="Times New Roman"/>
                <a:cs typeface="Times New Roman"/>
              </a:rPr>
              <a:t> network</a:t>
            </a:r>
          </a:p>
          <a:p>
            <a:pPr marL="355600" marR="113664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latin typeface="Times New Roman"/>
                <a:cs typeface="Times New Roman"/>
              </a:rPr>
              <a:t>How many l</a:t>
            </a:r>
            <a:r>
              <a:rPr sz="3200" dirty="0">
                <a:latin typeface="Times New Roman"/>
                <a:cs typeface="Times New Roman"/>
              </a:rPr>
              <a:t>inks do we need in a network  with 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nodes?</a:t>
            </a:r>
          </a:p>
          <a:p>
            <a:pPr marL="469900">
              <a:lnSpc>
                <a:spcPts val="3195"/>
              </a:lnSpc>
              <a:spcBef>
                <a:spcPts val="675"/>
              </a:spcBef>
            </a:pPr>
            <a:r>
              <a:rPr sz="2800" spc="-5" dirty="0">
                <a:latin typeface="Times New Roman"/>
                <a:cs typeface="Times New Roman"/>
              </a:rPr>
              <a:t>– Half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duplex</a:t>
            </a:r>
            <a:endParaRPr lang="en-US" sz="2800" spc="-5" dirty="0">
              <a:latin typeface="Times New Roman"/>
              <a:cs typeface="Times New Roman"/>
            </a:endParaRPr>
          </a:p>
          <a:p>
            <a:pPr marL="469900">
              <a:lnSpc>
                <a:spcPts val="3195"/>
              </a:lnSpc>
              <a:spcBef>
                <a:spcPts val="675"/>
              </a:spcBef>
            </a:pPr>
            <a:r>
              <a:rPr lang="en-US" sz="2800" spc="-5" dirty="0">
                <a:latin typeface="Times New Roman"/>
                <a:cs typeface="Times New Roman"/>
              </a:rPr>
              <a:t>- Full duplex</a:t>
            </a:r>
          </a:p>
          <a:p>
            <a:pPr marL="469900">
              <a:lnSpc>
                <a:spcPts val="4155"/>
              </a:lnSpc>
            </a:pPr>
            <a:r>
              <a:rPr sz="4200" spc="-7" baseline="-3968" dirty="0">
                <a:latin typeface="Times New Roman"/>
                <a:cs typeface="Times New Roman"/>
              </a:rPr>
              <a:t>- </a:t>
            </a:r>
            <a:r>
              <a:rPr sz="3600" spc="-10" dirty="0">
                <a:latin typeface="Times New Roman"/>
                <a:cs typeface="Times New Roman"/>
              </a:rPr>
              <a:t>traffic</a:t>
            </a:r>
            <a:r>
              <a:rPr lang="en-US"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only between</a:t>
            </a:r>
            <a:r>
              <a:rPr sz="3600" spc="-12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the  </a:t>
            </a:r>
            <a:r>
              <a:rPr sz="3600" spc="-5" dirty="0">
                <a:latin typeface="Times New Roman"/>
                <a:cs typeface="Times New Roman"/>
              </a:rPr>
              <a:t>two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devices.</a:t>
            </a:r>
            <a:endParaRPr sz="3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571" y="332054"/>
            <a:ext cx="8330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Fully connected mesh topology (for five</a:t>
            </a:r>
            <a:r>
              <a:rPr sz="3200" b="1" spc="-1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6FC0"/>
                </a:solidFill>
                <a:latin typeface="Times New Roman"/>
                <a:cs typeface="Times New Roman"/>
              </a:rPr>
              <a:t>devices)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800" y="3200400"/>
            <a:ext cx="3733800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540" y="1165605"/>
            <a:ext cx="7541259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4310" algn="l"/>
              </a:tabLst>
            </a:pPr>
            <a:r>
              <a:rPr sz="2400" b="1" dirty="0">
                <a:latin typeface="Times New Roman"/>
                <a:cs typeface="Times New Roman"/>
              </a:rPr>
              <a:t>Every device </a:t>
            </a:r>
            <a:r>
              <a:rPr sz="2400" b="1" spc="-5" dirty="0">
                <a:latin typeface="Times New Roman"/>
                <a:cs typeface="Times New Roman"/>
              </a:rPr>
              <a:t>has </a:t>
            </a:r>
            <a:r>
              <a:rPr sz="2400" b="1" dirty="0">
                <a:latin typeface="Times New Roman"/>
                <a:cs typeface="Times New Roman"/>
              </a:rPr>
              <a:t>a dedicated point-to-point link to</a:t>
            </a:r>
            <a:r>
              <a:rPr sz="2400" b="1" spc="-1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every  other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devices</a:t>
            </a:r>
            <a:endParaRPr sz="2400">
              <a:latin typeface="Times New Roman"/>
              <a:cs typeface="Times New Roman"/>
            </a:endParaRPr>
          </a:p>
          <a:p>
            <a:pPr marL="12700" marR="597535">
              <a:lnSpc>
                <a:spcPct val="100000"/>
              </a:lnSpc>
              <a:buFont typeface="Arial"/>
              <a:buChar char="•"/>
              <a:tabLst>
                <a:tab pos="194310" algn="l"/>
              </a:tabLst>
            </a:pPr>
            <a:r>
              <a:rPr sz="2400" b="1" dirty="0">
                <a:latin typeface="Times New Roman"/>
                <a:cs typeface="Times New Roman"/>
              </a:rPr>
              <a:t>Fully connected mesh </a:t>
            </a:r>
            <a:r>
              <a:rPr sz="2400" b="1" spc="-5" dirty="0">
                <a:latin typeface="Times New Roman"/>
                <a:cs typeface="Times New Roman"/>
              </a:rPr>
              <a:t>network has </a:t>
            </a:r>
            <a:r>
              <a:rPr sz="2400" b="1" dirty="0">
                <a:latin typeface="Times New Roman"/>
                <a:cs typeface="Times New Roman"/>
              </a:rPr>
              <a:t>n(n-1)/2 </a:t>
            </a:r>
            <a:r>
              <a:rPr sz="2400" b="1" spc="-5" dirty="0">
                <a:latin typeface="Times New Roman"/>
                <a:cs typeface="Times New Roman"/>
              </a:rPr>
              <a:t>physical  </a:t>
            </a:r>
            <a:r>
              <a:rPr sz="2400" b="1" dirty="0">
                <a:latin typeface="Times New Roman"/>
                <a:cs typeface="Times New Roman"/>
              </a:rPr>
              <a:t>connection to link 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devices.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94310" algn="l"/>
              </a:tabLst>
            </a:pPr>
            <a:r>
              <a:rPr sz="2400" b="1" dirty="0">
                <a:latin typeface="Times New Roman"/>
                <a:cs typeface="Times New Roman"/>
              </a:rPr>
              <a:t>Every device </a:t>
            </a:r>
            <a:r>
              <a:rPr sz="2400" b="1" spc="-5" dirty="0">
                <a:latin typeface="Times New Roman"/>
                <a:cs typeface="Times New Roman"/>
              </a:rPr>
              <a:t>on the network must </a:t>
            </a:r>
            <a:r>
              <a:rPr sz="2400" b="1" dirty="0">
                <a:latin typeface="Times New Roman"/>
                <a:cs typeface="Times New Roman"/>
              </a:rPr>
              <a:t>have n-1 input/output  (I/O)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ports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5715000"/>
            <a:ext cx="62484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Assume six devices are arranged in a mesh topology. </a:t>
            </a:r>
          </a:p>
          <a:p>
            <a:pPr algn="ctr"/>
            <a:r>
              <a:rPr lang="en-US" dirty="0"/>
              <a:t>How many cables are needed?</a:t>
            </a:r>
            <a:br>
              <a:rPr lang="en-US" dirty="0"/>
            </a:br>
            <a:r>
              <a:rPr lang="en-US" dirty="0"/>
              <a:t>How many ports are needed for each device? </a:t>
            </a:r>
            <a:br>
              <a:rPr lang="en-US" dirty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863" y="203707"/>
            <a:ext cx="7164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Advantages of a Mesh</a:t>
            </a:r>
            <a:r>
              <a:rPr spc="-12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825" y="952627"/>
            <a:ext cx="8101330" cy="5128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Privacy or security </a:t>
            </a:r>
            <a:r>
              <a:rPr sz="3600" dirty="0">
                <a:latin typeface="Times New Roman"/>
                <a:cs typeface="Times New Roman"/>
              </a:rPr>
              <a:t>(every message</a:t>
            </a:r>
            <a:r>
              <a:rPr sz="3600" spc="-10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travels  along a </a:t>
            </a:r>
            <a:r>
              <a:rPr sz="3600" spc="-5" dirty="0">
                <a:latin typeface="Times New Roman"/>
                <a:cs typeface="Times New Roman"/>
              </a:rPr>
              <a:t>dedicated line, </a:t>
            </a:r>
            <a:r>
              <a:rPr sz="3600" dirty="0">
                <a:latin typeface="Times New Roman"/>
                <a:cs typeface="Times New Roman"/>
              </a:rPr>
              <a:t>only the </a:t>
            </a:r>
            <a:r>
              <a:rPr sz="3600" spc="-5" dirty="0">
                <a:latin typeface="Times New Roman"/>
                <a:cs typeface="Times New Roman"/>
              </a:rPr>
              <a:t>intended  recipient sees </a:t>
            </a:r>
            <a:r>
              <a:rPr sz="3600" dirty="0">
                <a:latin typeface="Times New Roman"/>
                <a:cs typeface="Times New Roman"/>
              </a:rPr>
              <a:t>it. Physical </a:t>
            </a:r>
            <a:r>
              <a:rPr sz="3600" spc="-5" dirty="0">
                <a:latin typeface="Times New Roman"/>
                <a:cs typeface="Times New Roman"/>
              </a:rPr>
              <a:t>boundaries  prevents </a:t>
            </a:r>
            <a:r>
              <a:rPr sz="3600" dirty="0">
                <a:latin typeface="Times New Roman"/>
                <a:cs typeface="Times New Roman"/>
              </a:rPr>
              <a:t>other </a:t>
            </a:r>
            <a:r>
              <a:rPr sz="3600" spc="-5" dirty="0">
                <a:latin typeface="Times New Roman"/>
                <a:cs typeface="Times New Roman"/>
              </a:rPr>
              <a:t>user </a:t>
            </a:r>
            <a:r>
              <a:rPr sz="3600" dirty="0">
                <a:latin typeface="Times New Roman"/>
                <a:cs typeface="Times New Roman"/>
              </a:rPr>
              <a:t>from </a:t>
            </a:r>
            <a:r>
              <a:rPr sz="3600" spc="-5" dirty="0">
                <a:latin typeface="Times New Roman"/>
                <a:cs typeface="Times New Roman"/>
              </a:rPr>
              <a:t>gaining </a:t>
            </a:r>
            <a:r>
              <a:rPr sz="3600" dirty="0">
                <a:latin typeface="Times New Roman"/>
                <a:cs typeface="Times New Roman"/>
              </a:rPr>
              <a:t>access  the</a:t>
            </a:r>
            <a:r>
              <a:rPr sz="3600" spc="-5" dirty="0">
                <a:latin typeface="Times New Roman"/>
                <a:cs typeface="Times New Roman"/>
              </a:rPr>
              <a:t> message</a:t>
            </a:r>
            <a:endParaRPr sz="3600">
              <a:latin typeface="Times New Roman"/>
              <a:cs typeface="Times New Roman"/>
            </a:endParaRPr>
          </a:p>
          <a:p>
            <a:pPr marL="355600" marR="208279" indent="-342900">
              <a:lnSpc>
                <a:spcPct val="9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eliminating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traffic problems </a:t>
            </a:r>
            <a:r>
              <a:rPr sz="3600" dirty="0">
                <a:latin typeface="Times New Roman"/>
                <a:cs typeface="Times New Roman"/>
              </a:rPr>
              <a:t>The </a:t>
            </a:r>
            <a:r>
              <a:rPr sz="3600" spc="-5" dirty="0">
                <a:latin typeface="Times New Roman"/>
                <a:cs typeface="Times New Roman"/>
              </a:rPr>
              <a:t>use  </a:t>
            </a:r>
            <a:r>
              <a:rPr sz="3600" dirty="0">
                <a:latin typeface="Times New Roman"/>
                <a:cs typeface="Times New Roman"/>
              </a:rPr>
              <a:t>of </a:t>
            </a:r>
            <a:r>
              <a:rPr sz="3600" spc="-5" dirty="0">
                <a:latin typeface="Times New Roman"/>
                <a:cs typeface="Times New Roman"/>
              </a:rPr>
              <a:t>dedicated </a:t>
            </a:r>
            <a:r>
              <a:rPr sz="3600" dirty="0">
                <a:latin typeface="Times New Roman"/>
                <a:cs typeface="Times New Roman"/>
              </a:rPr>
              <a:t>links </a:t>
            </a:r>
            <a:r>
              <a:rPr sz="3600" spc="-5" dirty="0">
                <a:latin typeface="Times New Roman"/>
                <a:cs typeface="Times New Roman"/>
              </a:rPr>
              <a:t>guarantees </a:t>
            </a:r>
            <a:r>
              <a:rPr sz="3600" dirty="0">
                <a:latin typeface="Times New Roman"/>
                <a:cs typeface="Times New Roman"/>
              </a:rPr>
              <a:t>that each  </a:t>
            </a:r>
            <a:r>
              <a:rPr sz="3600" spc="-5" dirty="0">
                <a:latin typeface="Times New Roman"/>
                <a:cs typeface="Times New Roman"/>
              </a:rPr>
              <a:t>connection </a:t>
            </a:r>
            <a:r>
              <a:rPr sz="3600" dirty="0">
                <a:latin typeface="Times New Roman"/>
                <a:cs typeface="Times New Roman"/>
              </a:rPr>
              <a:t>can carry </a:t>
            </a:r>
            <a:r>
              <a:rPr sz="3600" spc="-5" dirty="0">
                <a:latin typeface="Times New Roman"/>
                <a:cs typeface="Times New Roman"/>
              </a:rPr>
              <a:t>its </a:t>
            </a:r>
            <a:r>
              <a:rPr sz="3600" dirty="0">
                <a:latin typeface="Times New Roman"/>
                <a:cs typeface="Times New Roman"/>
              </a:rPr>
              <a:t>own data load;  that can occur when links must be</a:t>
            </a:r>
            <a:r>
              <a:rPr sz="3600" spc="-1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shared  by </a:t>
            </a:r>
            <a:r>
              <a:rPr sz="3600" spc="-5" dirty="0">
                <a:latin typeface="Times New Roman"/>
                <a:cs typeface="Times New Roman"/>
              </a:rPr>
              <a:t>multiple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devices.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863" y="203707"/>
            <a:ext cx="7164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Advantages of a Mesh</a:t>
            </a:r>
            <a:r>
              <a:rPr spc="-12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825" y="1159890"/>
            <a:ext cx="7934959" cy="397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881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A mesh is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robust. </a:t>
            </a:r>
            <a:r>
              <a:rPr sz="3600" dirty="0">
                <a:latin typeface="Times New Roman"/>
                <a:cs typeface="Times New Roman"/>
              </a:rPr>
              <a:t>If one link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becomes  unusable, </a:t>
            </a:r>
            <a:r>
              <a:rPr sz="3600" spc="-10" dirty="0">
                <a:latin typeface="Times New Roman"/>
                <a:cs typeface="Times New Roman"/>
              </a:rPr>
              <a:t>it </a:t>
            </a:r>
            <a:r>
              <a:rPr sz="3600" dirty="0">
                <a:latin typeface="Times New Roman"/>
                <a:cs typeface="Times New Roman"/>
              </a:rPr>
              <a:t>does not </a:t>
            </a:r>
            <a:r>
              <a:rPr sz="3600" spc="-5" dirty="0">
                <a:latin typeface="Times New Roman"/>
                <a:cs typeface="Times New Roman"/>
              </a:rPr>
              <a:t>incapacitate </a:t>
            </a:r>
            <a:r>
              <a:rPr sz="3600" dirty="0">
                <a:latin typeface="Times New Roman"/>
                <a:cs typeface="Times New Roman"/>
              </a:rPr>
              <a:t>the  </a:t>
            </a:r>
            <a:r>
              <a:rPr sz="3600" spc="-5" dirty="0">
                <a:latin typeface="Times New Roman"/>
                <a:cs typeface="Times New Roman"/>
              </a:rPr>
              <a:t>entire system.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Fault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identification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and fault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isolation 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easy. </a:t>
            </a:r>
            <a:r>
              <a:rPr sz="3600" dirty="0">
                <a:latin typeface="Times New Roman"/>
                <a:cs typeface="Times New Roman"/>
              </a:rPr>
              <a:t>This enables the network </a:t>
            </a:r>
            <a:r>
              <a:rPr sz="3600" spc="-5" dirty="0">
                <a:latin typeface="Times New Roman"/>
                <a:cs typeface="Times New Roman"/>
              </a:rPr>
              <a:t>manager  </a:t>
            </a:r>
            <a:r>
              <a:rPr sz="3600" dirty="0">
                <a:latin typeface="Times New Roman"/>
                <a:cs typeface="Times New Roman"/>
              </a:rPr>
              <a:t>to </a:t>
            </a:r>
            <a:r>
              <a:rPr sz="3600" spc="-5" dirty="0">
                <a:latin typeface="Times New Roman"/>
                <a:cs typeface="Times New Roman"/>
              </a:rPr>
              <a:t>discover </a:t>
            </a:r>
            <a:r>
              <a:rPr sz="3600" dirty="0">
                <a:latin typeface="Times New Roman"/>
                <a:cs typeface="Times New Roman"/>
              </a:rPr>
              <a:t>the </a:t>
            </a:r>
            <a:r>
              <a:rPr sz="3600" spc="-5" dirty="0">
                <a:latin typeface="Times New Roman"/>
                <a:cs typeface="Times New Roman"/>
              </a:rPr>
              <a:t>precise location </a:t>
            </a:r>
            <a:r>
              <a:rPr sz="3600" dirty="0">
                <a:latin typeface="Times New Roman"/>
                <a:cs typeface="Times New Roman"/>
              </a:rPr>
              <a:t>of fault  and aids in finding </a:t>
            </a:r>
            <a:r>
              <a:rPr sz="3600" spc="-5" dirty="0">
                <a:latin typeface="Times New Roman"/>
                <a:cs typeface="Times New Roman"/>
              </a:rPr>
              <a:t>its </a:t>
            </a:r>
            <a:r>
              <a:rPr sz="3600" dirty="0">
                <a:latin typeface="Times New Roman"/>
                <a:cs typeface="Times New Roman"/>
              </a:rPr>
              <a:t>cause and</a:t>
            </a:r>
            <a:r>
              <a:rPr sz="3600" spc="-6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solution.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7848600" cy="5170646"/>
          </a:xfrm>
        </p:spPr>
        <p:txBody>
          <a:bodyPr/>
          <a:lstStyle/>
          <a:p>
            <a:r>
              <a:rPr lang="en-US" sz="2400" b="1" dirty="0" err="1"/>
              <a:t>TextBooks</a:t>
            </a:r>
            <a:r>
              <a:rPr lang="en-US" sz="2400" b="1" dirty="0"/>
              <a:t>:</a:t>
            </a:r>
          </a:p>
          <a:p>
            <a:r>
              <a:rPr lang="en-US" sz="2400" b="0" dirty="0"/>
              <a:t>1. Computer Networks: A Systems Approach, Larry Peterson and Bruce Davie, 5th Ed, The Morgan Kaufmann Series, Elsevier, 2011.</a:t>
            </a:r>
          </a:p>
          <a:p>
            <a:r>
              <a:rPr lang="en-US" sz="2400" b="0" dirty="0"/>
              <a:t>2. Computer Networking: A Top-Down Approach Featuring the Internet, J.F. Kurose and </a:t>
            </a:r>
            <a:r>
              <a:rPr lang="en-US" sz="2400" b="0" dirty="0" err="1"/>
              <a:t>K.W.Ross</a:t>
            </a:r>
            <a:r>
              <a:rPr lang="en-US" sz="2400" b="0" dirty="0"/>
              <a:t>, 6th Ed., Pearson Education, 2012.</a:t>
            </a:r>
          </a:p>
          <a:p>
            <a:r>
              <a:rPr lang="en-US" sz="2400" b="1" dirty="0"/>
              <a:t>Reference Books</a:t>
            </a:r>
          </a:p>
          <a:p>
            <a:r>
              <a:rPr lang="en-US" sz="2400" b="0" dirty="0"/>
              <a:t>3. </a:t>
            </a:r>
            <a:r>
              <a:rPr lang="en-US" sz="2400" b="0" dirty="0">
                <a:solidFill>
                  <a:srgbClr val="FF0000"/>
                </a:solidFill>
              </a:rPr>
              <a:t>Data Communications and Networking, </a:t>
            </a:r>
            <a:r>
              <a:rPr lang="en-US" sz="2400" b="0" dirty="0" err="1">
                <a:solidFill>
                  <a:srgbClr val="FF0000"/>
                </a:solidFill>
              </a:rPr>
              <a:t>Behrouz</a:t>
            </a:r>
            <a:r>
              <a:rPr lang="en-US" sz="2400" b="0" dirty="0">
                <a:solidFill>
                  <a:srgbClr val="FF0000"/>
                </a:solidFill>
              </a:rPr>
              <a:t> A. </a:t>
            </a:r>
            <a:r>
              <a:rPr lang="en-US" sz="2400" b="0" dirty="0" err="1">
                <a:solidFill>
                  <a:srgbClr val="FF0000"/>
                </a:solidFill>
              </a:rPr>
              <a:t>Forouzan</a:t>
            </a:r>
            <a:r>
              <a:rPr lang="en-US" sz="2400" b="0" dirty="0">
                <a:solidFill>
                  <a:srgbClr val="FF0000"/>
                </a:solidFill>
              </a:rPr>
              <a:t>, McGraw Hill Education, 5th Ed., 2012.</a:t>
            </a:r>
          </a:p>
          <a:p>
            <a:r>
              <a:rPr lang="en-US" sz="2400" b="0" dirty="0"/>
              <a:t>4. TCP/IP Protocol Suite, </a:t>
            </a:r>
            <a:r>
              <a:rPr lang="en-US" sz="2400" b="0" dirty="0" err="1"/>
              <a:t>Behrouz</a:t>
            </a:r>
            <a:r>
              <a:rPr lang="en-US" sz="2400" b="0" dirty="0"/>
              <a:t> A. </a:t>
            </a:r>
            <a:r>
              <a:rPr lang="en-US" sz="2400" b="0" dirty="0" err="1"/>
              <a:t>Forouzan,McGraw</a:t>
            </a:r>
            <a:r>
              <a:rPr lang="en-US" sz="2400" b="0" dirty="0"/>
              <a:t>-Hill Education, 4 Ed., 2009.</a:t>
            </a:r>
          </a:p>
          <a:p>
            <a:r>
              <a:rPr lang="en-US" sz="2400" b="0" dirty="0"/>
              <a:t>5. Data and Computer Communications, William Stallings, Pearson Education,10</a:t>
            </a:r>
            <a:r>
              <a:rPr lang="en-US" sz="2400" b="0" baseline="30000" dirty="0"/>
              <a:t>th</a:t>
            </a:r>
            <a:r>
              <a:rPr lang="en-US" sz="2400" b="0" dirty="0"/>
              <a:t> Ed,2013.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B</a:t>
            </a:r>
            <a:r>
              <a:rPr dirty="0">
                <a:solidFill>
                  <a:schemeClr val="tx1"/>
                </a:solidFill>
              </a:rPr>
              <a:t>oo</a:t>
            </a:r>
            <a:r>
              <a:rPr spc="-5" dirty="0">
                <a:solidFill>
                  <a:schemeClr val="tx1"/>
                </a:solidFill>
              </a:rPr>
              <a:t>ks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467" y="203707"/>
            <a:ext cx="7787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Disadvantages of a Mesh</a:t>
            </a:r>
            <a:r>
              <a:rPr spc="-11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25" y="1159890"/>
            <a:ext cx="8793480" cy="483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165" indent="-3429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   </a:t>
            </a:r>
            <a:r>
              <a:rPr sz="3600" b="1" spc="-5">
                <a:solidFill>
                  <a:srgbClr val="C00000"/>
                </a:solidFill>
                <a:latin typeface="Times New Roman"/>
                <a:cs typeface="Times New Roman"/>
              </a:rPr>
              <a:t>Related </a:t>
            </a: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to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the </a:t>
            </a: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amount of cabling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devices and  the amount </a:t>
            </a: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of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I/O ports</a:t>
            </a:r>
            <a:r>
              <a:rPr sz="3600" b="1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required:</a:t>
            </a:r>
            <a:endParaRPr sz="3600">
              <a:latin typeface="Times New Roman"/>
              <a:cs typeface="Times New Roman"/>
            </a:endParaRPr>
          </a:p>
          <a:p>
            <a:pPr marL="756285" marR="320040" indent="-286385">
              <a:lnSpc>
                <a:spcPct val="100000"/>
              </a:lnSpc>
              <a:spcBef>
                <a:spcPts val="785"/>
              </a:spcBef>
              <a:buSzPct val="87500"/>
              <a:buChar char="–"/>
              <a:tabLst>
                <a:tab pos="842644" algn="l"/>
                <a:tab pos="843280" algn="l"/>
              </a:tabLst>
            </a:pPr>
            <a:r>
              <a:rPr sz="3200" dirty="0">
                <a:latin typeface="Times New Roman"/>
                <a:cs typeface="Times New Roman"/>
              </a:rPr>
              <a:t>Every device must be connected to every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other  device, </a:t>
            </a:r>
            <a:r>
              <a:rPr sz="3200" b="1" dirty="0">
                <a:solidFill>
                  <a:srgbClr val="00AF50"/>
                </a:solidFill>
                <a:latin typeface="Times New Roman"/>
                <a:cs typeface="Times New Roman"/>
              </a:rPr>
              <a:t>installation and reconnection are  </a:t>
            </a:r>
            <a:r>
              <a:rPr sz="32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difficult</a:t>
            </a:r>
            <a:endParaRPr sz="3200">
              <a:latin typeface="Times New Roman"/>
              <a:cs typeface="Times New Roman"/>
            </a:endParaRPr>
          </a:p>
          <a:p>
            <a:pPr marL="756285" marR="231140" indent="-286385">
              <a:lnSpc>
                <a:spcPct val="100000"/>
              </a:lnSpc>
              <a:spcBef>
                <a:spcPts val="770"/>
              </a:spcBef>
              <a:buChar char="–"/>
              <a:tabLst>
                <a:tab pos="756920" algn="l"/>
              </a:tabLst>
            </a:pPr>
            <a:r>
              <a:rPr sz="3200" dirty="0">
                <a:latin typeface="Times New Roman"/>
                <a:cs typeface="Times New Roman"/>
              </a:rPr>
              <a:t>The sheer bulk of the wiring can be greater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than  the available space can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accommodate.</a:t>
            </a:r>
            <a:endParaRPr sz="3200">
              <a:latin typeface="Times New Roman"/>
              <a:cs typeface="Times New Roman"/>
            </a:endParaRPr>
          </a:p>
          <a:p>
            <a:pPr marL="756285" marR="5080" indent="-286385">
              <a:lnSpc>
                <a:spcPct val="100000"/>
              </a:lnSpc>
              <a:spcBef>
                <a:spcPts val="770"/>
              </a:spcBef>
              <a:buChar char="–"/>
              <a:tabLst>
                <a:tab pos="756920" algn="l"/>
              </a:tabLst>
            </a:pPr>
            <a:r>
              <a:rPr sz="3200" dirty="0">
                <a:latin typeface="Times New Roman"/>
                <a:cs typeface="Times New Roman"/>
              </a:rPr>
              <a:t>The H.W required to connect each </a:t>
            </a:r>
            <a:r>
              <a:rPr sz="3200" spc="-5" dirty="0">
                <a:latin typeface="Times New Roman"/>
                <a:cs typeface="Times New Roman"/>
              </a:rPr>
              <a:t>link </a:t>
            </a:r>
            <a:r>
              <a:rPr sz="3200" dirty="0">
                <a:latin typeface="Times New Roman"/>
                <a:cs typeface="Times New Roman"/>
              </a:rPr>
              <a:t>(I/O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ports  and cable)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expensive.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467" y="203707"/>
            <a:ext cx="7787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Disadvantages of a Mesh</a:t>
            </a:r>
            <a:r>
              <a:rPr spc="-11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25" y="1388490"/>
            <a:ext cx="835342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So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a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mesh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topology </a:t>
            </a:r>
            <a:r>
              <a:rPr sz="36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is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usually</a:t>
            </a:r>
            <a:r>
              <a:rPr sz="36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implemented  in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a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limited fashion( as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a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backbone  connecting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the main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computers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of a 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hybrid network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that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can include several 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other</a:t>
            </a:r>
            <a:r>
              <a:rPr sz="36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topology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3173" y="279857"/>
            <a:ext cx="3058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Star</a:t>
            </a:r>
            <a:r>
              <a:rPr spc="-100" dirty="0">
                <a:solidFill>
                  <a:srgbClr val="006FC0"/>
                </a:solidFill>
              </a:rPr>
              <a:t> </a:t>
            </a:r>
            <a:r>
              <a:rPr spc="5"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1371600" y="3886200"/>
            <a:ext cx="6410325" cy="2752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40" y="1165605"/>
            <a:ext cx="77978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9584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Each device has </a:t>
            </a:r>
            <a:r>
              <a:rPr sz="2400" b="1" dirty="0">
                <a:latin typeface="Times New Roman"/>
                <a:cs typeface="Times New Roman"/>
              </a:rPr>
              <a:t>a dedicated point-to-point link only to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 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central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controller</a:t>
            </a:r>
            <a:r>
              <a:rPr sz="2400" b="1" spc="-1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(hub)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Unlike </a:t>
            </a:r>
            <a:r>
              <a:rPr sz="2400" b="1" dirty="0">
                <a:latin typeface="Times New Roman"/>
                <a:cs typeface="Times New Roman"/>
              </a:rPr>
              <a:t>a </a:t>
            </a:r>
            <a:r>
              <a:rPr sz="2400" b="1" spc="-5" dirty="0">
                <a:latin typeface="Times New Roman"/>
                <a:cs typeface="Times New Roman"/>
              </a:rPr>
              <a:t>mesh </a:t>
            </a:r>
            <a:r>
              <a:rPr sz="2400" b="1" dirty="0">
                <a:latin typeface="Times New Roman"/>
                <a:cs typeface="Times New Roman"/>
              </a:rPr>
              <a:t>, a </a:t>
            </a:r>
            <a:r>
              <a:rPr sz="2400" b="1" spc="-5" dirty="0">
                <a:latin typeface="Times New Roman"/>
                <a:cs typeface="Times New Roman"/>
              </a:rPr>
              <a:t>star </a:t>
            </a:r>
            <a:r>
              <a:rPr sz="2400" b="1" dirty="0">
                <a:latin typeface="Times New Roman"/>
                <a:cs typeface="Times New Roman"/>
              </a:rPr>
              <a:t>topology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does not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allow </a:t>
            </a:r>
            <a:r>
              <a:rPr sz="24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direct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traffic  </a:t>
            </a:r>
            <a:r>
              <a:rPr sz="24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between </a:t>
            </a:r>
            <a:r>
              <a:rPr sz="2400" b="1" dirty="0">
                <a:solidFill>
                  <a:srgbClr val="6F2F9F"/>
                </a:solidFill>
                <a:latin typeface="Times New Roman"/>
                <a:cs typeface="Times New Roman"/>
              </a:rPr>
              <a:t>devices</a:t>
            </a:r>
            <a:r>
              <a:rPr sz="2400" b="1" dirty="0">
                <a:latin typeface="Times New Roman"/>
                <a:cs typeface="Times New Roman"/>
              </a:rPr>
              <a:t>, if </a:t>
            </a:r>
            <a:r>
              <a:rPr sz="2400" b="1" spc="-5" dirty="0">
                <a:latin typeface="Times New Roman"/>
                <a:cs typeface="Times New Roman"/>
              </a:rPr>
              <a:t>one </a:t>
            </a:r>
            <a:r>
              <a:rPr sz="2400" b="1" dirty="0">
                <a:latin typeface="Times New Roman"/>
                <a:cs typeface="Times New Roman"/>
              </a:rPr>
              <a:t>device </a:t>
            </a:r>
            <a:r>
              <a:rPr sz="2400" b="1" spc="-10" dirty="0">
                <a:latin typeface="Times New Roman"/>
                <a:cs typeface="Times New Roman"/>
              </a:rPr>
              <a:t>want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send data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another </a:t>
            </a:r>
            <a:r>
              <a:rPr sz="2400" b="1" dirty="0">
                <a:latin typeface="Times New Roman"/>
                <a:cs typeface="Times New Roman"/>
              </a:rPr>
              <a:t>,  it </a:t>
            </a:r>
            <a:r>
              <a:rPr sz="2400" b="1" spc="-5" dirty="0">
                <a:latin typeface="Times New Roman"/>
                <a:cs typeface="Times New Roman"/>
              </a:rPr>
              <a:t>send </a:t>
            </a:r>
            <a:r>
              <a:rPr sz="2400" b="1" dirty="0">
                <a:latin typeface="Times New Roman"/>
                <a:cs typeface="Times New Roman"/>
              </a:rPr>
              <a:t>it to the </a:t>
            </a:r>
            <a:r>
              <a:rPr sz="2400" b="1" spc="-5" dirty="0">
                <a:latin typeface="Times New Roman"/>
                <a:cs typeface="Times New Roman"/>
              </a:rPr>
              <a:t>hub, which send </a:t>
            </a:r>
            <a:r>
              <a:rPr sz="2400" b="1" dirty="0">
                <a:latin typeface="Times New Roman"/>
                <a:cs typeface="Times New Roman"/>
              </a:rPr>
              <a:t>it to other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device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23" y="322834"/>
            <a:ext cx="5828030" cy="5104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3400" spc="-5" dirty="0">
                <a:latin typeface="Times New Roman"/>
                <a:cs typeface="Times New Roman"/>
              </a:rPr>
              <a:t>The </a:t>
            </a:r>
            <a:r>
              <a:rPr sz="3400" b="1" spc="-5" dirty="0">
                <a:latin typeface="Times New Roman"/>
                <a:cs typeface="Times New Roman"/>
              </a:rPr>
              <a:t>star </a:t>
            </a:r>
            <a:r>
              <a:rPr sz="3400" spc="-5" dirty="0">
                <a:latin typeface="Times New Roman"/>
                <a:cs typeface="Times New Roman"/>
              </a:rPr>
              <a:t>pattern </a:t>
            </a:r>
            <a:r>
              <a:rPr sz="3400" dirty="0">
                <a:latin typeface="Times New Roman"/>
                <a:cs typeface="Times New Roman"/>
              </a:rPr>
              <a:t>connects  everything </a:t>
            </a:r>
            <a:r>
              <a:rPr sz="3400" spc="-5" dirty="0">
                <a:latin typeface="Times New Roman"/>
                <a:cs typeface="Times New Roman"/>
              </a:rPr>
              <a:t>to a </a:t>
            </a:r>
            <a:r>
              <a:rPr sz="3400" b="1" spc="-5" dirty="0">
                <a:latin typeface="Times New Roman"/>
                <a:cs typeface="Times New Roman"/>
              </a:rPr>
              <a:t>host</a:t>
            </a:r>
            <a:r>
              <a:rPr sz="3400" b="1" spc="-45" dirty="0">
                <a:latin typeface="Times New Roman"/>
                <a:cs typeface="Times New Roman"/>
              </a:rPr>
              <a:t> </a:t>
            </a:r>
            <a:r>
              <a:rPr sz="3400" b="1" dirty="0">
                <a:latin typeface="Times New Roman"/>
                <a:cs typeface="Times New Roman"/>
              </a:rPr>
              <a:t>computer</a:t>
            </a:r>
            <a:r>
              <a:rPr sz="3400" dirty="0">
                <a:latin typeface="Times New Roman"/>
                <a:cs typeface="Times New Roman"/>
              </a:rPr>
              <a:t>,  </a:t>
            </a:r>
            <a:r>
              <a:rPr sz="3400" spc="-5" dirty="0">
                <a:latin typeface="Times New Roman"/>
                <a:cs typeface="Times New Roman"/>
              </a:rPr>
              <a:t>a </a:t>
            </a:r>
            <a:r>
              <a:rPr sz="3400" b="1" spc="-5" dirty="0">
                <a:latin typeface="Times New Roman"/>
                <a:cs typeface="Times New Roman"/>
              </a:rPr>
              <a:t>network switch, </a:t>
            </a:r>
            <a:r>
              <a:rPr sz="3400" spc="-5" dirty="0">
                <a:latin typeface="Times New Roman"/>
                <a:cs typeface="Times New Roman"/>
              </a:rPr>
              <a:t>or a  </a:t>
            </a:r>
            <a:r>
              <a:rPr sz="3400" b="1" spc="-5" dirty="0">
                <a:latin typeface="Times New Roman"/>
                <a:cs typeface="Times New Roman"/>
              </a:rPr>
              <a:t>network hub</a:t>
            </a:r>
            <a:r>
              <a:rPr sz="3400" spc="-5" dirty="0">
                <a:latin typeface="Times New Roman"/>
                <a:cs typeface="Times New Roman"/>
              </a:rPr>
              <a:t>, which </a:t>
            </a:r>
            <a:r>
              <a:rPr sz="3400" dirty="0">
                <a:latin typeface="Times New Roman"/>
                <a:cs typeface="Times New Roman"/>
              </a:rPr>
              <a:t>handles  </a:t>
            </a:r>
            <a:r>
              <a:rPr sz="3400" spc="-5" dirty="0">
                <a:latin typeface="Times New Roman"/>
                <a:cs typeface="Times New Roman"/>
              </a:rPr>
              <a:t>the network</a:t>
            </a:r>
            <a:r>
              <a:rPr sz="3400" dirty="0">
                <a:latin typeface="Times New Roman"/>
                <a:cs typeface="Times New Roman"/>
              </a:rPr>
              <a:t> tasks.</a:t>
            </a:r>
            <a:endParaRPr sz="3400">
              <a:latin typeface="Times New Roman"/>
              <a:cs typeface="Times New Roman"/>
            </a:endParaRPr>
          </a:p>
          <a:p>
            <a:pPr marL="334010" marR="1948814" indent="-321310">
              <a:lnSpc>
                <a:spcPct val="12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3400" spc="-5" dirty="0">
                <a:latin typeface="Times New Roman"/>
                <a:cs typeface="Times New Roman"/>
              </a:rPr>
              <a:t>All</a:t>
            </a:r>
            <a:r>
              <a:rPr sz="3400" spc="-8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communications  </a:t>
            </a:r>
            <a:r>
              <a:rPr sz="3400" spc="-5" dirty="0">
                <a:latin typeface="Times New Roman"/>
                <a:cs typeface="Times New Roman"/>
              </a:rPr>
              <a:t>between </a:t>
            </a:r>
            <a:r>
              <a:rPr sz="3400" dirty="0">
                <a:latin typeface="Times New Roman"/>
                <a:cs typeface="Times New Roman"/>
              </a:rPr>
              <a:t>computers  </a:t>
            </a:r>
            <a:r>
              <a:rPr sz="3400" spc="-5" dirty="0">
                <a:latin typeface="Times New Roman"/>
                <a:cs typeface="Times New Roman"/>
              </a:rPr>
              <a:t>go </a:t>
            </a:r>
            <a:r>
              <a:rPr sz="3400" dirty="0">
                <a:latin typeface="Times New Roman"/>
                <a:cs typeface="Times New Roman"/>
              </a:rPr>
              <a:t>through </a:t>
            </a:r>
            <a:r>
              <a:rPr sz="3400" spc="-5" dirty="0">
                <a:latin typeface="Times New Roman"/>
                <a:cs typeface="Times New Roman"/>
              </a:rPr>
              <a:t>the  </a:t>
            </a:r>
            <a:r>
              <a:rPr sz="3400" dirty="0">
                <a:latin typeface="Times New Roman"/>
                <a:cs typeface="Times New Roman"/>
              </a:rPr>
              <a:t>host/switch/hub.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73626" y="609600"/>
            <a:ext cx="4770374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9255" y="203707"/>
            <a:ext cx="6829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Advantages of a Star</a:t>
            </a:r>
            <a:r>
              <a:rPr spc="-7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236090"/>
            <a:ext cx="7536815" cy="472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54330" indent="-342900">
              <a:lnSpc>
                <a:spcPct val="100000"/>
              </a:lnSpc>
              <a:spcBef>
                <a:spcPts val="100"/>
              </a:spcBef>
              <a:buSzPct val="97222"/>
              <a:buAutoNum type="arabicPeriod"/>
              <a:tabLst>
                <a:tab pos="356235" algn="l"/>
              </a:tabLst>
            </a:pP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Easy to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install and reconfigure and  less</a:t>
            </a:r>
            <a:r>
              <a:rPr sz="36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expensive</a:t>
            </a:r>
            <a:endParaRPr sz="36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825"/>
              </a:spcBef>
              <a:buChar char="–"/>
              <a:tabLst>
                <a:tab pos="756920" algn="l"/>
              </a:tabLst>
            </a:pPr>
            <a:r>
              <a:rPr sz="3400" spc="-5" dirty="0">
                <a:latin typeface="Times New Roman"/>
                <a:cs typeface="Times New Roman"/>
              </a:rPr>
              <a:t>each device need only one </a:t>
            </a:r>
            <a:r>
              <a:rPr sz="3400" dirty="0">
                <a:latin typeface="Times New Roman"/>
                <a:cs typeface="Times New Roman"/>
              </a:rPr>
              <a:t>link </a:t>
            </a:r>
            <a:r>
              <a:rPr sz="3400" spc="-5" dirty="0">
                <a:latin typeface="Times New Roman"/>
                <a:cs typeface="Times New Roman"/>
              </a:rPr>
              <a:t>and </a:t>
            </a:r>
            <a:r>
              <a:rPr sz="3400" spc="-10" dirty="0">
                <a:latin typeface="Times New Roman"/>
                <a:cs typeface="Times New Roman"/>
              </a:rPr>
              <a:t>I/O  </a:t>
            </a:r>
            <a:r>
              <a:rPr sz="3400" dirty="0">
                <a:latin typeface="Times New Roman"/>
                <a:cs typeface="Times New Roman"/>
              </a:rPr>
              <a:t>port </a:t>
            </a:r>
            <a:r>
              <a:rPr sz="3400" spc="-5" dirty="0">
                <a:latin typeface="Times New Roman"/>
                <a:cs typeface="Times New Roman"/>
              </a:rPr>
              <a:t>to </a:t>
            </a:r>
            <a:r>
              <a:rPr sz="3400" dirty="0">
                <a:latin typeface="Times New Roman"/>
                <a:cs typeface="Times New Roman"/>
              </a:rPr>
              <a:t>connect </a:t>
            </a:r>
            <a:r>
              <a:rPr sz="3400" spc="-5" dirty="0">
                <a:latin typeface="Times New Roman"/>
                <a:cs typeface="Times New Roman"/>
              </a:rPr>
              <a:t>it to </a:t>
            </a:r>
            <a:r>
              <a:rPr sz="3400" dirty="0">
                <a:latin typeface="Times New Roman"/>
                <a:cs typeface="Times New Roman"/>
              </a:rPr>
              <a:t>any other</a:t>
            </a:r>
            <a:r>
              <a:rPr sz="3400" spc="-6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devices.)</a:t>
            </a:r>
            <a:endParaRPr sz="3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55"/>
              </a:spcBef>
              <a:buSzPct val="97222"/>
              <a:buAutoNum type="arabicPeriod"/>
              <a:tabLst>
                <a:tab pos="356235" algn="l"/>
              </a:tabLst>
            </a:pP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Robustness:</a:t>
            </a:r>
            <a:endParaRPr sz="3600">
              <a:latin typeface="Times New Roman"/>
              <a:cs typeface="Times New Roman"/>
            </a:endParaRPr>
          </a:p>
          <a:p>
            <a:pPr marL="756285" marR="124460" lvl="1" indent="-286385">
              <a:lnSpc>
                <a:spcPct val="100000"/>
              </a:lnSpc>
              <a:spcBef>
                <a:spcPts val="830"/>
              </a:spcBef>
              <a:buChar char="–"/>
              <a:tabLst>
                <a:tab pos="756920" algn="l"/>
              </a:tabLst>
            </a:pPr>
            <a:r>
              <a:rPr sz="3400" spc="-5" dirty="0">
                <a:latin typeface="Times New Roman"/>
                <a:cs typeface="Times New Roman"/>
              </a:rPr>
              <a:t>if </a:t>
            </a:r>
            <a:r>
              <a:rPr sz="3400" dirty="0">
                <a:latin typeface="Times New Roman"/>
                <a:cs typeface="Times New Roman"/>
              </a:rPr>
              <a:t>one </a:t>
            </a:r>
            <a:r>
              <a:rPr sz="3400" spc="-5" dirty="0">
                <a:latin typeface="Times New Roman"/>
                <a:cs typeface="Times New Roman"/>
              </a:rPr>
              <a:t>link </a:t>
            </a:r>
            <a:r>
              <a:rPr sz="3400" dirty="0">
                <a:latin typeface="Times New Roman"/>
                <a:cs typeface="Times New Roman"/>
              </a:rPr>
              <a:t>fails, only </a:t>
            </a:r>
            <a:r>
              <a:rPr sz="3400" spc="-5" dirty="0">
                <a:latin typeface="Times New Roman"/>
                <a:cs typeface="Times New Roman"/>
              </a:rPr>
              <a:t>that </a:t>
            </a:r>
            <a:r>
              <a:rPr sz="3400" dirty="0">
                <a:latin typeface="Times New Roman"/>
                <a:cs typeface="Times New Roman"/>
              </a:rPr>
              <a:t>link </a:t>
            </a:r>
            <a:r>
              <a:rPr sz="3400" spc="-5" dirty="0">
                <a:latin typeface="Times New Roman"/>
                <a:cs typeface="Times New Roman"/>
              </a:rPr>
              <a:t>affected  and </a:t>
            </a:r>
            <a:r>
              <a:rPr sz="3400" dirty="0">
                <a:latin typeface="Times New Roman"/>
                <a:cs typeface="Times New Roman"/>
              </a:rPr>
              <a:t>other links </a:t>
            </a:r>
            <a:r>
              <a:rPr sz="3400" spc="-5" dirty="0">
                <a:latin typeface="Times New Roman"/>
                <a:cs typeface="Times New Roman"/>
              </a:rPr>
              <a:t>remain</a:t>
            </a:r>
            <a:r>
              <a:rPr sz="3400" dirty="0">
                <a:latin typeface="Times New Roman"/>
                <a:cs typeface="Times New Roman"/>
              </a:rPr>
              <a:t> active.</a:t>
            </a:r>
            <a:endParaRPr sz="3400">
              <a:latin typeface="Times New Roman"/>
              <a:cs typeface="Times New Roman"/>
            </a:endParaRPr>
          </a:p>
          <a:p>
            <a:pPr marL="356235" indent="-343535">
              <a:lnSpc>
                <a:spcPct val="100000"/>
              </a:lnSpc>
              <a:spcBef>
                <a:spcPts val="855"/>
              </a:spcBef>
              <a:buSzPct val="97222"/>
              <a:buAutoNum type="arabicPeriod"/>
              <a:tabLst>
                <a:tab pos="356870" algn="l"/>
              </a:tabLst>
            </a:pP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identification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and fault</a:t>
            </a:r>
            <a:r>
              <a:rPr sz="36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isolation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055" y="813562"/>
            <a:ext cx="74447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Disadvantages of a Star</a:t>
            </a:r>
            <a:r>
              <a:rPr spc="-114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998090"/>
            <a:ext cx="76066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The </a:t>
            </a:r>
            <a:r>
              <a:rPr sz="3600" spc="-5" dirty="0">
                <a:latin typeface="Times New Roman"/>
                <a:cs typeface="Times New Roman"/>
              </a:rPr>
              <a:t>dependency </a:t>
            </a:r>
            <a:r>
              <a:rPr sz="3600" dirty="0">
                <a:latin typeface="Times New Roman"/>
                <a:cs typeface="Times New Roman"/>
              </a:rPr>
              <a:t>of the whole </a:t>
            </a:r>
            <a:r>
              <a:rPr sz="3600" spc="-5" dirty="0">
                <a:latin typeface="Times New Roman"/>
                <a:cs typeface="Times New Roman"/>
              </a:rPr>
              <a:t>topology  </a:t>
            </a:r>
            <a:r>
              <a:rPr sz="3600" dirty="0">
                <a:latin typeface="Times New Roman"/>
                <a:cs typeface="Times New Roman"/>
              </a:rPr>
              <a:t>on one single point, the hub.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If the</a:t>
            </a:r>
            <a:r>
              <a:rPr sz="3600" b="1" spc="-7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hub  goes down, the whole system is</a:t>
            </a:r>
            <a:r>
              <a:rPr sz="3600" b="1" spc="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dead.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315" y="184149"/>
            <a:ext cx="7854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Tree topology : Is a variation of</a:t>
            </a:r>
            <a:r>
              <a:rPr sz="4000" b="1" spc="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star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2667000"/>
            <a:ext cx="8077200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965708"/>
            <a:ext cx="888619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- Not every device plugs </a:t>
            </a:r>
            <a:r>
              <a:rPr sz="3600" spc="-5" dirty="0">
                <a:latin typeface="Times New Roman"/>
                <a:cs typeface="Times New Roman"/>
              </a:rPr>
              <a:t>directly </a:t>
            </a:r>
            <a:r>
              <a:rPr sz="3600" dirty="0">
                <a:latin typeface="Times New Roman"/>
                <a:cs typeface="Times New Roman"/>
              </a:rPr>
              <a:t>into </a:t>
            </a:r>
            <a:r>
              <a:rPr sz="3600" spc="-5" dirty="0">
                <a:latin typeface="Times New Roman"/>
                <a:cs typeface="Times New Roman"/>
              </a:rPr>
              <a:t>the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central  hub. The </a:t>
            </a:r>
            <a:r>
              <a:rPr sz="3600" spc="-5" dirty="0">
                <a:latin typeface="Times New Roman"/>
                <a:cs typeface="Times New Roman"/>
              </a:rPr>
              <a:t>majority </a:t>
            </a:r>
            <a:r>
              <a:rPr sz="3600" dirty="0">
                <a:latin typeface="Times New Roman"/>
                <a:cs typeface="Times New Roman"/>
              </a:rPr>
              <a:t>of </a:t>
            </a:r>
            <a:r>
              <a:rPr sz="3600" spc="-5" dirty="0">
                <a:latin typeface="Times New Roman"/>
                <a:cs typeface="Times New Roman"/>
              </a:rPr>
              <a:t>devices </a:t>
            </a:r>
            <a:r>
              <a:rPr sz="3600" dirty="0">
                <a:latin typeface="Times New Roman"/>
                <a:cs typeface="Times New Roman"/>
              </a:rPr>
              <a:t>connect to </a:t>
            </a:r>
            <a:r>
              <a:rPr sz="36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006FC0"/>
                </a:solidFill>
                <a:latin typeface="Times New Roman"/>
                <a:cs typeface="Times New Roman"/>
              </a:rPr>
              <a:t>secondary hub </a:t>
            </a:r>
            <a:r>
              <a:rPr sz="3600" spc="-5" dirty="0">
                <a:latin typeface="Times New Roman"/>
                <a:cs typeface="Times New Roman"/>
              </a:rPr>
              <a:t>that in turn </a:t>
            </a:r>
            <a:r>
              <a:rPr sz="3600" spc="-10" dirty="0">
                <a:latin typeface="Times New Roman"/>
                <a:cs typeface="Times New Roman"/>
              </a:rPr>
              <a:t>is </a:t>
            </a:r>
            <a:r>
              <a:rPr sz="3600" dirty="0">
                <a:latin typeface="Times New Roman"/>
                <a:cs typeface="Times New Roman"/>
              </a:rPr>
              <a:t>connected to the  </a:t>
            </a:r>
            <a:r>
              <a:rPr sz="3600" spc="-5" dirty="0">
                <a:latin typeface="Times New Roman"/>
                <a:cs typeface="Times New Roman"/>
              </a:rPr>
              <a:t>central </a:t>
            </a:r>
            <a:r>
              <a:rPr sz="3600" dirty="0">
                <a:latin typeface="Times New Roman"/>
                <a:cs typeface="Times New Roman"/>
              </a:rPr>
              <a:t>hub.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315" y="260349"/>
            <a:ext cx="7854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Tree topology : Is a variation of</a:t>
            </a:r>
            <a:r>
              <a:rPr sz="4000" b="1" spc="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star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00" y="4191000"/>
            <a:ext cx="5029200" cy="2330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140" y="1087882"/>
            <a:ext cx="8145145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9812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The advantages and disadvantages of tree  topology are generally the same as those of star</a:t>
            </a:r>
            <a:r>
              <a:rPr sz="3200" spc="-114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6F2F9F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- The addition of secondary hubs bring more  advantage: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allows for more devices to be</a:t>
            </a:r>
            <a:r>
              <a:rPr sz="3200" spc="-9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attached  to a single central hub, therefore increase the  distance a signal can travel between</a:t>
            </a:r>
            <a:r>
              <a:rPr sz="3200" spc="-1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/>
                <a:cs typeface="Times New Roman"/>
              </a:rPr>
              <a:t>devices.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8160" y="356057"/>
            <a:ext cx="3024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Bus</a:t>
            </a:r>
            <a:r>
              <a:rPr spc="-8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166069" y="2895600"/>
            <a:ext cx="8666296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1161034"/>
            <a:ext cx="84524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7222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00AF50"/>
                </a:solidFill>
                <a:latin typeface="Times New Roman"/>
                <a:cs typeface="Times New Roman"/>
              </a:rPr>
              <a:t>Multipoint connection</a:t>
            </a:r>
            <a:r>
              <a:rPr sz="3600" spc="-5" dirty="0">
                <a:latin typeface="Times New Roman"/>
                <a:cs typeface="Times New Roman"/>
              </a:rPr>
              <a:t>. Acts as </a:t>
            </a:r>
            <a:r>
              <a:rPr sz="3600" dirty="0">
                <a:latin typeface="Times New Roman"/>
                <a:cs typeface="Times New Roman"/>
              </a:rPr>
              <a:t>a backbone</a:t>
            </a:r>
            <a:r>
              <a:rPr sz="3600" spc="-15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to  link </a:t>
            </a:r>
            <a:r>
              <a:rPr sz="3600" spc="-5" dirty="0">
                <a:latin typeface="Times New Roman"/>
                <a:cs typeface="Times New Roman"/>
              </a:rPr>
              <a:t>all </a:t>
            </a:r>
            <a:r>
              <a:rPr sz="3600" dirty="0">
                <a:latin typeface="Times New Roman"/>
                <a:cs typeface="Times New Roman"/>
              </a:rPr>
              <a:t>the </a:t>
            </a:r>
            <a:r>
              <a:rPr sz="3600" spc="-5" dirty="0">
                <a:latin typeface="Times New Roman"/>
                <a:cs typeface="Times New Roman"/>
              </a:rPr>
              <a:t>devices </a:t>
            </a:r>
            <a:r>
              <a:rPr sz="3600" dirty="0">
                <a:latin typeface="Times New Roman"/>
                <a:cs typeface="Times New Roman"/>
              </a:rPr>
              <a:t>in a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network.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825" y="475233"/>
            <a:ext cx="7716520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The </a:t>
            </a:r>
            <a:r>
              <a:rPr sz="3200" b="1" spc="-10" dirty="0">
                <a:latin typeface="Times New Roman"/>
                <a:cs typeface="Times New Roman"/>
              </a:rPr>
              <a:t>bus </a:t>
            </a:r>
            <a:r>
              <a:rPr sz="3200" dirty="0">
                <a:latin typeface="Times New Roman"/>
                <a:cs typeface="Times New Roman"/>
              </a:rPr>
              <a:t>pattern connects the computer to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  same communications line. Communications  goes both directions along the line. All the  computers can communicate with each other  without having to go through the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server.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4010025"/>
            <a:ext cx="8767699" cy="1704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6932" y="815086"/>
            <a:ext cx="43929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Course’s</a:t>
            </a:r>
            <a:r>
              <a:rPr spc="-75" dirty="0"/>
              <a:t> </a:t>
            </a:r>
            <a:r>
              <a:rPr dirty="0"/>
              <a:t>TextBook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999614"/>
            <a:ext cx="4544695" cy="3135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Data Communication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  Networking, Behrouz  Forouzan, McGrawHill,  </a:t>
            </a:r>
            <a:r>
              <a:rPr sz="3200" spc="5" dirty="0">
                <a:latin typeface="Times New Roman"/>
                <a:cs typeface="Times New Roman"/>
              </a:rPr>
              <a:t>2006.</a:t>
            </a:r>
            <a:endParaRPr sz="3200">
              <a:latin typeface="Times New Roman"/>
              <a:cs typeface="Times New Roman"/>
            </a:endParaRPr>
          </a:p>
          <a:p>
            <a:pPr marL="355600" marR="319405" indent="-342900">
              <a:lnSpc>
                <a:spcPct val="100000"/>
              </a:lnSpc>
              <a:spcBef>
                <a:spcPts val="144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Available at the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library,  get your copy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soon!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38800" y="1981200"/>
            <a:ext cx="3051175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8160" y="356057"/>
            <a:ext cx="3024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Bus</a:t>
            </a:r>
            <a:r>
              <a:rPr spc="-8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318349" y="1524000"/>
            <a:ext cx="8590276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2140" y="3796741"/>
            <a:ext cx="7305675" cy="264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99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There is a </a:t>
            </a:r>
            <a:r>
              <a:rPr sz="3600" spc="-10" dirty="0">
                <a:latin typeface="Times New Roman"/>
                <a:cs typeface="Times New Roman"/>
              </a:rPr>
              <a:t>limit </a:t>
            </a:r>
            <a:r>
              <a:rPr sz="3600" dirty="0">
                <a:latin typeface="Times New Roman"/>
                <a:cs typeface="Times New Roman"/>
              </a:rPr>
              <a:t>on the </a:t>
            </a:r>
            <a:r>
              <a:rPr sz="3600" spc="-5" dirty="0">
                <a:latin typeface="Times New Roman"/>
                <a:cs typeface="Times New Roman"/>
              </a:rPr>
              <a:t>number </a:t>
            </a:r>
            <a:r>
              <a:rPr sz="3600" dirty="0">
                <a:latin typeface="Times New Roman"/>
                <a:cs typeface="Times New Roman"/>
              </a:rPr>
              <a:t>of </a:t>
            </a:r>
            <a:r>
              <a:rPr sz="3600" spc="-5" dirty="0">
                <a:latin typeface="Times New Roman"/>
                <a:cs typeface="Times New Roman"/>
              </a:rPr>
              <a:t>taps </a:t>
            </a:r>
            <a:r>
              <a:rPr sz="3600" dirty="0">
                <a:latin typeface="Times New Roman"/>
                <a:cs typeface="Times New Roman"/>
              </a:rPr>
              <a:t>a  </a:t>
            </a:r>
            <a:r>
              <a:rPr sz="3600" spc="-5" dirty="0">
                <a:latin typeface="Times New Roman"/>
                <a:cs typeface="Times New Roman"/>
              </a:rPr>
              <a:t>bus can </a:t>
            </a:r>
            <a:r>
              <a:rPr sz="3600" dirty="0">
                <a:latin typeface="Times New Roman"/>
                <a:cs typeface="Times New Roman"/>
              </a:rPr>
              <a:t>support and on the distance  between </a:t>
            </a:r>
            <a:r>
              <a:rPr sz="3600" spc="-5" dirty="0">
                <a:latin typeface="Times New Roman"/>
                <a:cs typeface="Times New Roman"/>
              </a:rPr>
              <a:t>those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taps</a:t>
            </a:r>
            <a:endParaRPr sz="36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562610" algn="l"/>
                <a:tab pos="563245" algn="l"/>
              </a:tabLst>
            </a:pPr>
            <a:r>
              <a:rPr sz="3200" i="1" dirty="0">
                <a:latin typeface="Times New Roman"/>
                <a:cs typeface="Times New Roman"/>
              </a:rPr>
              <a:t>As a signal travels along the backbone,</a:t>
            </a:r>
            <a:r>
              <a:rPr sz="3200" i="1" spc="-12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it  becomes</a:t>
            </a:r>
            <a:r>
              <a:rPr sz="3200" i="1" spc="-4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weaker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4496" y="203707"/>
            <a:ext cx="67957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Advantages of a Bus</a:t>
            </a:r>
            <a:r>
              <a:rPr spc="-10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755394"/>
            <a:ext cx="76352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Ease of instulation</a:t>
            </a:r>
            <a:r>
              <a:rPr sz="3600" spc="-5" dirty="0">
                <a:latin typeface="Times New Roman"/>
                <a:cs typeface="Times New Roman"/>
              </a:rPr>
              <a:t>, use </a:t>
            </a:r>
            <a:r>
              <a:rPr sz="3600" dirty="0">
                <a:latin typeface="Times New Roman"/>
                <a:cs typeface="Times New Roman"/>
              </a:rPr>
              <a:t>less cabling than  mesh or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spc="-45" dirty="0">
                <a:latin typeface="Times New Roman"/>
                <a:cs typeface="Times New Roman"/>
              </a:rPr>
              <a:t>star.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88" y="3223386"/>
            <a:ext cx="12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295" y="203707"/>
            <a:ext cx="74225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Disadvantages of a Bus</a:t>
            </a:r>
            <a:r>
              <a:rPr spc="-4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988" y="1374394"/>
            <a:ext cx="820039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43230" algn="l"/>
              </a:tabLst>
            </a:pPr>
            <a:r>
              <a:rPr sz="3600" spc="-5" dirty="0">
                <a:solidFill>
                  <a:srgbClr val="6F2F9F"/>
                </a:solidFill>
                <a:latin typeface="Times New Roman"/>
                <a:cs typeface="Times New Roman"/>
              </a:rPr>
              <a:t>A </a:t>
            </a:r>
            <a:r>
              <a:rPr sz="3600" dirty="0">
                <a:solidFill>
                  <a:srgbClr val="6F2F9F"/>
                </a:solidFill>
                <a:latin typeface="Times New Roman"/>
                <a:cs typeface="Times New Roman"/>
              </a:rPr>
              <a:t>fault in </a:t>
            </a:r>
            <a:r>
              <a:rPr sz="3600" spc="-5" dirty="0">
                <a:solidFill>
                  <a:srgbClr val="6F2F9F"/>
                </a:solidFill>
                <a:latin typeface="Times New Roman"/>
                <a:cs typeface="Times New Roman"/>
              </a:rPr>
              <a:t>bus </a:t>
            </a:r>
            <a:r>
              <a:rPr sz="3600" dirty="0">
                <a:solidFill>
                  <a:srgbClr val="6F2F9F"/>
                </a:solidFill>
                <a:latin typeface="Times New Roman"/>
                <a:cs typeface="Times New Roman"/>
              </a:rPr>
              <a:t>cable </a:t>
            </a:r>
            <a:r>
              <a:rPr sz="3600" dirty="0">
                <a:latin typeface="Times New Roman"/>
                <a:cs typeface="Times New Roman"/>
              </a:rPr>
              <a:t>(break) </a:t>
            </a:r>
            <a:r>
              <a:rPr sz="3600" spc="-5" dirty="0">
                <a:latin typeface="Times New Roman"/>
                <a:cs typeface="Times New Roman"/>
              </a:rPr>
              <a:t>stops </a:t>
            </a:r>
            <a:r>
              <a:rPr sz="3600" dirty="0">
                <a:latin typeface="Times New Roman"/>
                <a:cs typeface="Times New Roman"/>
              </a:rPr>
              <a:t>all  transmissions even between devices on the  </a:t>
            </a:r>
            <a:r>
              <a:rPr sz="3600" spc="-5" dirty="0">
                <a:latin typeface="Times New Roman"/>
                <a:cs typeface="Times New Roman"/>
              </a:rPr>
              <a:t>same side </a:t>
            </a:r>
            <a:r>
              <a:rPr sz="3600" dirty="0">
                <a:latin typeface="Times New Roman"/>
                <a:cs typeface="Times New Roman"/>
              </a:rPr>
              <a:t>of </a:t>
            </a:r>
            <a:r>
              <a:rPr sz="3600" spc="-5" dirty="0">
                <a:latin typeface="Times New Roman"/>
                <a:cs typeface="Times New Roman"/>
              </a:rPr>
              <a:t>the </a:t>
            </a:r>
            <a:r>
              <a:rPr sz="3600" dirty="0">
                <a:latin typeface="Times New Roman"/>
                <a:cs typeface="Times New Roman"/>
              </a:rPr>
              <a:t>problem. </a:t>
            </a:r>
            <a:r>
              <a:rPr sz="3600" spc="-5" dirty="0">
                <a:latin typeface="Times New Roman"/>
                <a:cs typeface="Times New Roman"/>
              </a:rPr>
              <a:t>The damaged area  reflects </a:t>
            </a:r>
            <a:r>
              <a:rPr sz="3600" dirty="0">
                <a:latin typeface="Times New Roman"/>
                <a:cs typeface="Times New Roman"/>
              </a:rPr>
              <a:t>signals </a:t>
            </a:r>
            <a:r>
              <a:rPr sz="3600" spc="-5" dirty="0">
                <a:latin typeface="Times New Roman"/>
                <a:cs typeface="Times New Roman"/>
              </a:rPr>
              <a:t>back the direction of </a:t>
            </a:r>
            <a:r>
              <a:rPr sz="3600" dirty="0">
                <a:latin typeface="Times New Roman"/>
                <a:cs typeface="Times New Roman"/>
              </a:rPr>
              <a:t>origin,  creating noise in both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directions</a:t>
            </a:r>
            <a:endParaRPr sz="3600">
              <a:latin typeface="Times New Roman"/>
              <a:cs typeface="Times New Roman"/>
            </a:endParaRPr>
          </a:p>
          <a:p>
            <a:pPr marL="58293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83565" algn="l"/>
              </a:tabLst>
            </a:pPr>
            <a:r>
              <a:rPr sz="3600" dirty="0">
                <a:solidFill>
                  <a:srgbClr val="6F2F9F"/>
                </a:solidFill>
                <a:latin typeface="Times New Roman"/>
                <a:cs typeface="Times New Roman"/>
              </a:rPr>
              <a:t>Reconnection</a:t>
            </a:r>
            <a:endParaRPr sz="3600">
              <a:latin typeface="Times New Roman"/>
              <a:cs typeface="Times New Roman"/>
            </a:endParaRPr>
          </a:p>
          <a:p>
            <a:pPr marL="12700" marR="31115">
              <a:lnSpc>
                <a:spcPct val="100000"/>
              </a:lnSpc>
            </a:pPr>
            <a:r>
              <a:rPr sz="3600" dirty="0">
                <a:latin typeface="Times New Roman"/>
                <a:cs typeface="Times New Roman"/>
              </a:rPr>
              <a:t>It can </a:t>
            </a:r>
            <a:r>
              <a:rPr sz="3600" spc="-10" dirty="0">
                <a:latin typeface="Times New Roman"/>
                <a:cs typeface="Times New Roman"/>
              </a:rPr>
              <a:t>difficult </a:t>
            </a:r>
            <a:r>
              <a:rPr sz="3600" dirty="0">
                <a:latin typeface="Times New Roman"/>
                <a:cs typeface="Times New Roman"/>
              </a:rPr>
              <a:t>to add new devices (adding  more require </a:t>
            </a:r>
            <a:r>
              <a:rPr sz="3600" spc="-5" dirty="0">
                <a:latin typeface="Times New Roman"/>
                <a:cs typeface="Times New Roman"/>
              </a:rPr>
              <a:t>modification </a:t>
            </a:r>
            <a:r>
              <a:rPr sz="3600" dirty="0">
                <a:latin typeface="Times New Roman"/>
                <a:cs typeface="Times New Roman"/>
              </a:rPr>
              <a:t>or replacement of  the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backbone).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2" y="127507"/>
            <a:ext cx="3427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Ring</a:t>
            </a:r>
            <a:r>
              <a:rPr spc="-9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/>
          <p:nvPr/>
        </p:nvSpPr>
        <p:spPr>
          <a:xfrm>
            <a:off x="1371600" y="4038600"/>
            <a:ext cx="6400800" cy="2416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1161034"/>
            <a:ext cx="840549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sz="3600" dirty="0">
                <a:latin typeface="Times New Roman"/>
                <a:cs typeface="Times New Roman"/>
              </a:rPr>
              <a:t>Each </a:t>
            </a:r>
            <a:r>
              <a:rPr sz="3600" spc="-5" dirty="0">
                <a:latin typeface="Times New Roman"/>
                <a:cs typeface="Times New Roman"/>
              </a:rPr>
              <a:t>device has </a:t>
            </a:r>
            <a:r>
              <a:rPr sz="3600" dirty="0">
                <a:latin typeface="Times New Roman"/>
                <a:cs typeface="Times New Roman"/>
              </a:rPr>
              <a:t>a </a:t>
            </a:r>
            <a:r>
              <a:rPr sz="3600" i="1" spc="-5" dirty="0">
                <a:latin typeface="Times New Roman"/>
                <a:cs typeface="Times New Roman"/>
              </a:rPr>
              <a:t>dedicated </a:t>
            </a:r>
            <a:r>
              <a:rPr sz="3600" spc="-5" dirty="0">
                <a:latin typeface="Times New Roman"/>
                <a:cs typeface="Times New Roman"/>
              </a:rPr>
              <a:t>point-to-point  connection </a:t>
            </a:r>
            <a:r>
              <a:rPr sz="3600" dirty="0">
                <a:latin typeface="Times New Roman"/>
                <a:cs typeface="Times New Roman"/>
              </a:rPr>
              <a:t>only with the </a:t>
            </a:r>
            <a:r>
              <a:rPr sz="3600" spc="-5" dirty="0">
                <a:latin typeface="Times New Roman"/>
                <a:cs typeface="Times New Roman"/>
              </a:rPr>
              <a:t>two </a:t>
            </a:r>
            <a:r>
              <a:rPr sz="3600" dirty="0">
                <a:latin typeface="Times New Roman"/>
                <a:cs typeface="Times New Roman"/>
              </a:rPr>
              <a:t>devices on  </a:t>
            </a:r>
            <a:r>
              <a:rPr sz="3600" spc="-5" dirty="0">
                <a:latin typeface="Times New Roman"/>
                <a:cs typeface="Times New Roman"/>
              </a:rPr>
              <a:t>either </a:t>
            </a:r>
            <a:r>
              <a:rPr sz="3600" dirty="0">
                <a:latin typeface="Times New Roman"/>
                <a:cs typeface="Times New Roman"/>
              </a:rPr>
              <a:t>side of</a:t>
            </a:r>
            <a:r>
              <a:rPr sz="3600" spc="-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it</a:t>
            </a:r>
            <a:endParaRPr sz="3600">
              <a:latin typeface="Times New Roman"/>
              <a:cs typeface="Times New Roman"/>
            </a:endParaRPr>
          </a:p>
          <a:p>
            <a:pPr marL="584200" marR="526415" indent="-571500" algn="just">
              <a:lnSpc>
                <a:spcPct val="100000"/>
              </a:lnSpc>
              <a:buFont typeface="Arial"/>
              <a:buChar char="•"/>
              <a:tabLst>
                <a:tab pos="584200" algn="l"/>
              </a:tabLst>
            </a:pPr>
            <a:r>
              <a:rPr sz="3600" spc="-5" dirty="0">
                <a:latin typeface="Times New Roman"/>
                <a:cs typeface="Times New Roman"/>
              </a:rPr>
              <a:t>A </a:t>
            </a:r>
            <a:r>
              <a:rPr sz="3600" dirty="0">
                <a:latin typeface="Times New Roman"/>
                <a:cs typeface="Times New Roman"/>
              </a:rPr>
              <a:t>signal </a:t>
            </a:r>
            <a:r>
              <a:rPr sz="3600" spc="-5" dirty="0">
                <a:latin typeface="Times New Roman"/>
                <a:cs typeface="Times New Roman"/>
              </a:rPr>
              <a:t>is passed </a:t>
            </a:r>
            <a:r>
              <a:rPr sz="3600" dirty="0">
                <a:latin typeface="Times New Roman"/>
                <a:cs typeface="Times New Roman"/>
              </a:rPr>
              <a:t>along the ring in one  </a:t>
            </a:r>
            <a:r>
              <a:rPr sz="3600" spc="-5" dirty="0">
                <a:latin typeface="Times New Roman"/>
                <a:cs typeface="Times New Roman"/>
              </a:rPr>
              <a:t>direction </a:t>
            </a:r>
            <a:r>
              <a:rPr sz="3600" dirty="0">
                <a:latin typeface="Times New Roman"/>
                <a:cs typeface="Times New Roman"/>
              </a:rPr>
              <a:t>from device until it reaches</a:t>
            </a:r>
            <a:r>
              <a:rPr sz="3600" spc="-5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its  destination.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825" y="246633"/>
            <a:ext cx="4185285" cy="5099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The </a:t>
            </a:r>
            <a:r>
              <a:rPr sz="3200" b="1" dirty="0">
                <a:latin typeface="Times New Roman"/>
                <a:cs typeface="Times New Roman"/>
              </a:rPr>
              <a:t>ring </a:t>
            </a:r>
            <a:r>
              <a:rPr sz="3200" dirty="0">
                <a:latin typeface="Times New Roman"/>
                <a:cs typeface="Times New Roman"/>
              </a:rPr>
              <a:t>pattern  connects the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computers  and other devices one  to the other in a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circle.</a:t>
            </a:r>
            <a:endParaRPr sz="32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There is no central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host  computer that holds all  the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data.</a:t>
            </a:r>
            <a:endParaRPr sz="3200">
              <a:latin typeface="Times New Roman"/>
              <a:cs typeface="Times New Roman"/>
            </a:endParaRPr>
          </a:p>
          <a:p>
            <a:pPr marL="355600" marR="381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Communication flows  in one direction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around  the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ring.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10051" y="1447800"/>
            <a:ext cx="5281549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2" y="127507"/>
            <a:ext cx="3427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Ring</a:t>
            </a:r>
            <a:r>
              <a:rPr spc="-9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1162558"/>
            <a:ext cx="8630920" cy="209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SzPct val="97058"/>
              <a:buFont typeface="Wingdings"/>
              <a:buChar char=""/>
              <a:tabLst>
                <a:tab pos="356235" algn="l"/>
              </a:tabLst>
            </a:pPr>
            <a:r>
              <a:rPr sz="3400" spc="-5" dirty="0">
                <a:latin typeface="Times New Roman"/>
                <a:cs typeface="Times New Roman"/>
              </a:rPr>
              <a:t>Each device in </a:t>
            </a:r>
            <a:r>
              <a:rPr sz="3400" dirty="0">
                <a:latin typeface="Times New Roman"/>
                <a:cs typeface="Times New Roman"/>
              </a:rPr>
              <a:t>the </a:t>
            </a:r>
            <a:r>
              <a:rPr sz="3400" spc="-5" dirty="0">
                <a:latin typeface="Times New Roman"/>
                <a:cs typeface="Times New Roman"/>
              </a:rPr>
              <a:t>ring </a:t>
            </a:r>
            <a:r>
              <a:rPr sz="3400" dirty="0">
                <a:latin typeface="Times New Roman"/>
                <a:cs typeface="Times New Roman"/>
              </a:rPr>
              <a:t>incorporate </a:t>
            </a:r>
            <a:r>
              <a:rPr sz="3400" spc="-5" dirty="0">
                <a:latin typeface="Times New Roman"/>
                <a:cs typeface="Times New Roman"/>
              </a:rPr>
              <a:t>as</a:t>
            </a:r>
            <a:r>
              <a:rPr sz="3400" spc="1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repeater</a:t>
            </a: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SzPct val="97058"/>
              <a:buFont typeface="Wingdings"/>
              <a:buChar char=""/>
              <a:tabLst>
                <a:tab pos="356235" algn="l"/>
              </a:tabLst>
            </a:pPr>
            <a:r>
              <a:rPr sz="3400" b="1" spc="-5" dirty="0">
                <a:latin typeface="Times New Roman"/>
                <a:cs typeface="Times New Roman"/>
              </a:rPr>
              <a:t>Repeater </a:t>
            </a:r>
            <a:r>
              <a:rPr sz="3400" b="1" spc="-10" dirty="0">
                <a:latin typeface="Times New Roman"/>
                <a:cs typeface="Times New Roman"/>
              </a:rPr>
              <a:t>:regenerates </a:t>
            </a:r>
            <a:r>
              <a:rPr sz="3400" b="1" spc="-5" dirty="0">
                <a:latin typeface="Times New Roman"/>
                <a:cs typeface="Times New Roman"/>
              </a:rPr>
              <a:t>the</a:t>
            </a:r>
            <a:r>
              <a:rPr sz="3400" b="1" spc="-10" dirty="0">
                <a:latin typeface="Times New Roman"/>
                <a:cs typeface="Times New Roman"/>
              </a:rPr>
              <a:t> </a:t>
            </a:r>
            <a:r>
              <a:rPr sz="3400" b="1" spc="-5" dirty="0">
                <a:latin typeface="Times New Roman"/>
                <a:cs typeface="Times New Roman"/>
              </a:rPr>
              <a:t>signal</a:t>
            </a:r>
            <a:endParaRPr sz="3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7058"/>
              <a:buFont typeface="Wingdings"/>
              <a:buChar char=""/>
              <a:tabLst>
                <a:tab pos="462280" algn="l"/>
              </a:tabLst>
            </a:pPr>
            <a:r>
              <a:rPr sz="3400" b="1" spc="-5" dirty="0">
                <a:latin typeface="Times New Roman"/>
                <a:cs typeface="Times New Roman"/>
              </a:rPr>
              <a:t>it </a:t>
            </a:r>
            <a:r>
              <a:rPr sz="3400" b="1" spc="-10" dirty="0">
                <a:latin typeface="Times New Roman"/>
                <a:cs typeface="Times New Roman"/>
              </a:rPr>
              <a:t>receives </a:t>
            </a:r>
            <a:r>
              <a:rPr sz="3400" b="1" spc="-5" dirty="0">
                <a:latin typeface="Times New Roman"/>
                <a:cs typeface="Times New Roman"/>
              </a:rPr>
              <a:t>a weakened signal, </a:t>
            </a:r>
            <a:r>
              <a:rPr sz="3400" b="1" spc="-10" dirty="0">
                <a:latin typeface="Times New Roman"/>
                <a:cs typeface="Times New Roman"/>
              </a:rPr>
              <a:t>creates </a:t>
            </a:r>
            <a:r>
              <a:rPr sz="3400" b="1" spc="-5" dirty="0">
                <a:latin typeface="Times New Roman"/>
                <a:cs typeface="Times New Roman"/>
              </a:rPr>
              <a:t>a </a:t>
            </a:r>
            <a:r>
              <a:rPr sz="3400" b="1" spc="-40" dirty="0">
                <a:latin typeface="Times New Roman"/>
                <a:cs typeface="Times New Roman"/>
              </a:rPr>
              <a:t>copy,  </a:t>
            </a:r>
            <a:r>
              <a:rPr sz="3400" b="1" spc="-5" dirty="0">
                <a:latin typeface="Times New Roman"/>
                <a:cs typeface="Times New Roman"/>
              </a:rPr>
              <a:t>bit for bit, at the </a:t>
            </a:r>
            <a:r>
              <a:rPr sz="3400" b="1" dirty="0">
                <a:latin typeface="Times New Roman"/>
                <a:cs typeface="Times New Roman"/>
              </a:rPr>
              <a:t>original</a:t>
            </a:r>
            <a:r>
              <a:rPr sz="3400" b="1" spc="-40" dirty="0">
                <a:latin typeface="Times New Roman"/>
                <a:cs typeface="Times New Roman"/>
              </a:rPr>
              <a:t> </a:t>
            </a:r>
            <a:r>
              <a:rPr sz="3400" b="1" spc="-10" dirty="0">
                <a:latin typeface="Times New Roman"/>
                <a:cs typeface="Times New Roman"/>
              </a:rPr>
              <a:t>strength</a:t>
            </a:r>
            <a:endParaRPr sz="340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86200"/>
            <a:ext cx="67056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92" y="127507"/>
            <a:ext cx="3427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Ring</a:t>
            </a:r>
            <a:r>
              <a:rPr spc="-9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25" y="1015111"/>
            <a:ext cx="8014970" cy="45396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Advantages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92D050"/>
                </a:solidFill>
                <a:latin typeface="Times New Roman"/>
                <a:cs typeface="Times New Roman"/>
              </a:rPr>
              <a:t>Easy to install </a:t>
            </a:r>
            <a:r>
              <a:rPr sz="2400" b="1" spc="-5" dirty="0">
                <a:solidFill>
                  <a:srgbClr val="92D050"/>
                </a:solidFill>
                <a:latin typeface="Times New Roman"/>
                <a:cs typeface="Times New Roman"/>
              </a:rPr>
              <a:t>and</a:t>
            </a:r>
            <a:r>
              <a:rPr sz="2400" b="1" spc="-45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D050"/>
                </a:solidFill>
                <a:latin typeface="Times New Roman"/>
                <a:cs typeface="Times New Roman"/>
              </a:rPr>
              <a:t>reconfigure.</a:t>
            </a:r>
            <a:endParaRPr sz="2400">
              <a:latin typeface="Times New Roman"/>
              <a:cs typeface="Times New Roman"/>
            </a:endParaRPr>
          </a:p>
          <a:p>
            <a:pPr marL="756285" marR="555625" indent="-224154">
              <a:lnSpc>
                <a:spcPct val="100000"/>
              </a:lnSpc>
              <a:spcBef>
                <a:spcPts val="495"/>
              </a:spcBef>
            </a:pPr>
            <a:r>
              <a:rPr sz="2000" b="1" dirty="0">
                <a:latin typeface="Times New Roman"/>
                <a:cs typeface="Times New Roman"/>
              </a:rPr>
              <a:t>Each device is linked only to its immediate neighbors. To add</a:t>
            </a:r>
            <a:r>
              <a:rPr sz="2000" b="1" spc="-229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  delete a device requires hanging only 2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connections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92D050"/>
                </a:solidFill>
                <a:latin typeface="Times New Roman"/>
                <a:cs typeface="Times New Roman"/>
              </a:rPr>
              <a:t>Fault isolation </a:t>
            </a:r>
            <a:r>
              <a:rPr sz="2400" b="1" spc="-5" dirty="0">
                <a:solidFill>
                  <a:srgbClr val="92D050"/>
                </a:solidFill>
                <a:latin typeface="Times New Roman"/>
                <a:cs typeface="Times New Roman"/>
              </a:rPr>
              <a:t>is </a:t>
            </a:r>
            <a:r>
              <a:rPr sz="2400" b="1" dirty="0">
                <a:solidFill>
                  <a:srgbClr val="92D050"/>
                </a:solidFill>
                <a:latin typeface="Times New Roman"/>
                <a:cs typeface="Times New Roman"/>
              </a:rPr>
              <a:t>simplified</a:t>
            </a:r>
            <a:r>
              <a:rPr sz="2400" b="1" spc="-95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D050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756285" marR="172085" indent="-287020">
              <a:lnSpc>
                <a:spcPct val="100000"/>
              </a:lnSpc>
              <a:spcBef>
                <a:spcPts val="495"/>
              </a:spcBef>
            </a:pPr>
            <a:r>
              <a:rPr sz="2000" b="1" dirty="0">
                <a:latin typeface="Times New Roman"/>
                <a:cs typeface="Times New Roman"/>
              </a:rPr>
              <a:t>A signal is circulating at all times (token) if one device does not  receive a signal </a:t>
            </a:r>
            <a:r>
              <a:rPr sz="2000" b="1" spc="-5" dirty="0">
                <a:latin typeface="Times New Roman"/>
                <a:cs typeface="Times New Roman"/>
              </a:rPr>
              <a:t>within </a:t>
            </a:r>
            <a:r>
              <a:rPr sz="2000" b="1" dirty="0">
                <a:latin typeface="Times New Roman"/>
                <a:cs typeface="Times New Roman"/>
              </a:rPr>
              <a:t>specified period, it can issue an alarm.</a:t>
            </a:r>
            <a:r>
              <a:rPr sz="2000" b="1" spc="-2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  alarm alerts the network operator to the problem and its</a:t>
            </a:r>
            <a:r>
              <a:rPr sz="2000" b="1" spc="-2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location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Disadvantages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92D050"/>
                </a:solidFill>
                <a:latin typeface="Times New Roman"/>
                <a:cs typeface="Times New Roman"/>
              </a:rPr>
              <a:t>Unidirectional</a:t>
            </a:r>
            <a:r>
              <a:rPr sz="2400" b="1" spc="-55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D050"/>
                </a:solidFill>
                <a:latin typeface="Times New Roman"/>
                <a:cs typeface="Times New Roman"/>
              </a:rPr>
              <a:t>traffic.</a:t>
            </a:r>
            <a:endParaRPr sz="2400">
              <a:latin typeface="Times New Roman"/>
              <a:cs typeface="Times New Roman"/>
            </a:endParaRPr>
          </a:p>
          <a:p>
            <a:pPr marL="756285" marR="5080" indent="29209">
              <a:lnSpc>
                <a:spcPct val="100000"/>
              </a:lnSpc>
              <a:spcBef>
                <a:spcPts val="495"/>
              </a:spcBef>
            </a:pPr>
            <a:r>
              <a:rPr sz="2000" b="1" dirty="0">
                <a:latin typeface="Times New Roman"/>
                <a:cs typeface="Times New Roman"/>
              </a:rPr>
              <a:t>A break in the </a:t>
            </a:r>
            <a:r>
              <a:rPr sz="2000" b="1" spc="-5" dirty="0">
                <a:latin typeface="Times New Roman"/>
                <a:cs typeface="Times New Roman"/>
              </a:rPr>
              <a:t>ring </a:t>
            </a:r>
            <a:r>
              <a:rPr sz="2000" b="1" dirty="0">
                <a:latin typeface="Times New Roman"/>
                <a:cs typeface="Times New Roman"/>
              </a:rPr>
              <a:t>(such as disabled station) can disable the</a:t>
            </a:r>
            <a:r>
              <a:rPr sz="2000" b="1" spc="-2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entire  network. </a:t>
            </a:r>
            <a:r>
              <a:rPr sz="2000" b="1" spc="-5" dirty="0">
                <a:latin typeface="Times New Roman"/>
                <a:cs typeface="Times New Roman"/>
              </a:rPr>
              <a:t>This </a:t>
            </a:r>
            <a:r>
              <a:rPr sz="2000" b="1" dirty="0">
                <a:latin typeface="Times New Roman"/>
                <a:cs typeface="Times New Roman"/>
              </a:rPr>
              <a:t>can be solved by use dual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1499" y="127507"/>
            <a:ext cx="71951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Advantages of a Ring</a:t>
            </a:r>
            <a:r>
              <a:rPr spc="-13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225" y="875284"/>
            <a:ext cx="8298180" cy="5905500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739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Easy to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install and</a:t>
            </a: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reconfigure.</a:t>
            </a:r>
            <a:endParaRPr sz="3600">
              <a:latin typeface="Times New Roman"/>
              <a:cs typeface="Times New Roman"/>
            </a:endParaRPr>
          </a:p>
          <a:p>
            <a:pPr marL="355600" marR="161925" indent="-218440">
              <a:lnSpc>
                <a:spcPct val="101800"/>
              </a:lnSpc>
              <a:spcBef>
                <a:spcPts val="1470"/>
              </a:spcBef>
            </a:pPr>
            <a:r>
              <a:rPr sz="3400" spc="-5" dirty="0">
                <a:latin typeface="Times New Roman"/>
                <a:cs typeface="Times New Roman"/>
              </a:rPr>
              <a:t>Each </a:t>
            </a:r>
            <a:r>
              <a:rPr sz="3400" dirty="0">
                <a:latin typeface="Times New Roman"/>
                <a:cs typeface="Times New Roman"/>
              </a:rPr>
              <a:t>device </a:t>
            </a:r>
            <a:r>
              <a:rPr sz="3400" spc="-5" dirty="0">
                <a:latin typeface="Times New Roman"/>
                <a:cs typeface="Times New Roman"/>
              </a:rPr>
              <a:t>is </a:t>
            </a:r>
            <a:r>
              <a:rPr sz="3400" dirty="0">
                <a:latin typeface="Times New Roman"/>
                <a:cs typeface="Times New Roman"/>
              </a:rPr>
              <a:t>linked </a:t>
            </a:r>
            <a:r>
              <a:rPr sz="3400" spc="-5" dirty="0">
                <a:latin typeface="Times New Roman"/>
                <a:cs typeface="Times New Roman"/>
              </a:rPr>
              <a:t>only to </a:t>
            </a:r>
            <a:r>
              <a:rPr sz="3400" dirty="0">
                <a:latin typeface="Times New Roman"/>
                <a:cs typeface="Times New Roman"/>
              </a:rPr>
              <a:t>its </a:t>
            </a:r>
            <a:r>
              <a:rPr sz="3400" spc="-5" dirty="0">
                <a:latin typeface="Times New Roman"/>
                <a:cs typeface="Times New Roman"/>
              </a:rPr>
              <a:t>immediate  </a:t>
            </a:r>
            <a:r>
              <a:rPr sz="3400" dirty="0">
                <a:latin typeface="Times New Roman"/>
                <a:cs typeface="Times New Roman"/>
              </a:rPr>
              <a:t>neighbors. </a:t>
            </a:r>
            <a:r>
              <a:rPr sz="3400" spc="-5" dirty="0">
                <a:latin typeface="Times New Roman"/>
                <a:cs typeface="Times New Roman"/>
              </a:rPr>
              <a:t>To </a:t>
            </a:r>
            <a:r>
              <a:rPr sz="3400" dirty="0">
                <a:latin typeface="Times New Roman"/>
                <a:cs typeface="Times New Roman"/>
              </a:rPr>
              <a:t>add </a:t>
            </a:r>
            <a:r>
              <a:rPr sz="3400" spc="-5" dirty="0">
                <a:latin typeface="Times New Roman"/>
                <a:cs typeface="Times New Roman"/>
              </a:rPr>
              <a:t>or </a:t>
            </a:r>
            <a:r>
              <a:rPr sz="3400" dirty="0">
                <a:latin typeface="Times New Roman"/>
                <a:cs typeface="Times New Roman"/>
              </a:rPr>
              <a:t>delete </a:t>
            </a:r>
            <a:r>
              <a:rPr sz="3400" spc="-5" dirty="0">
                <a:latin typeface="Times New Roman"/>
                <a:cs typeface="Times New Roman"/>
              </a:rPr>
              <a:t>a </a:t>
            </a:r>
            <a:r>
              <a:rPr sz="3400" dirty="0">
                <a:latin typeface="Times New Roman"/>
                <a:cs typeface="Times New Roman"/>
              </a:rPr>
              <a:t>device</a:t>
            </a:r>
            <a:r>
              <a:rPr sz="3400" spc="-6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requires  hanging only </a:t>
            </a:r>
            <a:r>
              <a:rPr sz="3400" spc="-5" dirty="0">
                <a:latin typeface="Times New Roman"/>
                <a:cs typeface="Times New Roman"/>
              </a:rPr>
              <a:t>2</a:t>
            </a:r>
            <a:r>
              <a:rPr sz="3400" spc="-2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connections</a:t>
            </a:r>
            <a:endParaRPr sz="3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Fault isolation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is simplified</a:t>
            </a:r>
            <a:r>
              <a:rPr sz="3600" b="1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30"/>
              </a:spcBef>
            </a:pPr>
            <a:r>
              <a:rPr sz="3400" spc="-5" dirty="0">
                <a:latin typeface="Times New Roman"/>
                <a:cs typeface="Times New Roman"/>
              </a:rPr>
              <a:t>A </a:t>
            </a:r>
            <a:r>
              <a:rPr sz="3400" dirty="0">
                <a:latin typeface="Times New Roman"/>
                <a:cs typeface="Times New Roman"/>
              </a:rPr>
              <a:t>signal is circulating </a:t>
            </a:r>
            <a:r>
              <a:rPr sz="3400" spc="-5" dirty="0">
                <a:latin typeface="Times New Roman"/>
                <a:cs typeface="Times New Roman"/>
              </a:rPr>
              <a:t>at </a:t>
            </a:r>
            <a:r>
              <a:rPr sz="3400" dirty="0">
                <a:latin typeface="Times New Roman"/>
                <a:cs typeface="Times New Roman"/>
              </a:rPr>
              <a:t>all times (token) </a:t>
            </a:r>
            <a:r>
              <a:rPr sz="3400" spc="-5" dirty="0">
                <a:latin typeface="Times New Roman"/>
                <a:cs typeface="Times New Roman"/>
              </a:rPr>
              <a:t>if one  device </a:t>
            </a:r>
            <a:r>
              <a:rPr sz="3400" dirty="0">
                <a:latin typeface="Times New Roman"/>
                <a:cs typeface="Times New Roman"/>
              </a:rPr>
              <a:t>does not </a:t>
            </a:r>
            <a:r>
              <a:rPr sz="3400" spc="-5" dirty="0">
                <a:latin typeface="Times New Roman"/>
                <a:cs typeface="Times New Roman"/>
              </a:rPr>
              <a:t>receive a </a:t>
            </a:r>
            <a:r>
              <a:rPr sz="3400" dirty="0">
                <a:latin typeface="Times New Roman"/>
                <a:cs typeface="Times New Roman"/>
              </a:rPr>
              <a:t>signal </a:t>
            </a:r>
            <a:r>
              <a:rPr sz="3400" spc="-5" dirty="0">
                <a:latin typeface="Times New Roman"/>
                <a:cs typeface="Times New Roman"/>
              </a:rPr>
              <a:t>within  specified </a:t>
            </a:r>
            <a:r>
              <a:rPr sz="3400" dirty="0">
                <a:latin typeface="Times New Roman"/>
                <a:cs typeface="Times New Roman"/>
              </a:rPr>
              <a:t>period, </a:t>
            </a:r>
            <a:r>
              <a:rPr sz="3400" spc="-5" dirty="0">
                <a:latin typeface="Times New Roman"/>
                <a:cs typeface="Times New Roman"/>
              </a:rPr>
              <a:t>it can issue an </a:t>
            </a:r>
            <a:r>
              <a:rPr sz="3400" dirty="0">
                <a:latin typeface="Times New Roman"/>
                <a:cs typeface="Times New Roman"/>
              </a:rPr>
              <a:t>alarm. </a:t>
            </a:r>
            <a:r>
              <a:rPr sz="3400" spc="-5" dirty="0">
                <a:latin typeface="Times New Roman"/>
                <a:cs typeface="Times New Roman"/>
              </a:rPr>
              <a:t>The  </a:t>
            </a:r>
            <a:r>
              <a:rPr sz="3400" dirty="0">
                <a:latin typeface="Times New Roman"/>
                <a:cs typeface="Times New Roman"/>
              </a:rPr>
              <a:t>alarm alerts </a:t>
            </a:r>
            <a:r>
              <a:rPr sz="3400" spc="-5" dirty="0">
                <a:latin typeface="Times New Roman"/>
                <a:cs typeface="Times New Roman"/>
              </a:rPr>
              <a:t>the network </a:t>
            </a:r>
            <a:r>
              <a:rPr sz="3400" dirty="0">
                <a:latin typeface="Times New Roman"/>
                <a:cs typeface="Times New Roman"/>
              </a:rPr>
              <a:t>operator </a:t>
            </a:r>
            <a:r>
              <a:rPr sz="3400" spc="-5" dirty="0">
                <a:latin typeface="Times New Roman"/>
                <a:cs typeface="Times New Roman"/>
              </a:rPr>
              <a:t>to </a:t>
            </a:r>
            <a:r>
              <a:rPr sz="3400" dirty="0">
                <a:latin typeface="Times New Roman"/>
                <a:cs typeface="Times New Roman"/>
              </a:rPr>
              <a:t>the  </a:t>
            </a:r>
            <a:r>
              <a:rPr sz="3400" spc="-5" dirty="0">
                <a:latin typeface="Times New Roman"/>
                <a:cs typeface="Times New Roman"/>
              </a:rPr>
              <a:t>problem </a:t>
            </a:r>
            <a:r>
              <a:rPr sz="3400" dirty="0">
                <a:latin typeface="Times New Roman"/>
                <a:cs typeface="Times New Roman"/>
              </a:rPr>
              <a:t>and </a:t>
            </a:r>
            <a:r>
              <a:rPr sz="3400" spc="-5" dirty="0">
                <a:latin typeface="Times New Roman"/>
                <a:cs typeface="Times New Roman"/>
              </a:rPr>
              <a:t>its </a:t>
            </a:r>
            <a:r>
              <a:rPr sz="3400" dirty="0">
                <a:latin typeface="Times New Roman"/>
                <a:cs typeface="Times New Roman"/>
              </a:rPr>
              <a:t>location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127" y="127507"/>
            <a:ext cx="78155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Disadvantages of a Ring</a:t>
            </a:r>
            <a:r>
              <a:rPr spc="-135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25" y="1200817"/>
            <a:ext cx="7465695" cy="234505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Unidirectional</a:t>
            </a:r>
            <a:r>
              <a:rPr sz="3600" b="1" spc="-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traffic.</a:t>
            </a:r>
            <a:endParaRPr sz="3600">
              <a:latin typeface="Times New Roman"/>
              <a:cs typeface="Times New Roman"/>
            </a:endParaRPr>
          </a:p>
          <a:p>
            <a:pPr marL="756285" marR="5080" indent="29209">
              <a:lnSpc>
                <a:spcPct val="100000"/>
              </a:lnSpc>
              <a:spcBef>
                <a:spcPts val="825"/>
              </a:spcBef>
            </a:pPr>
            <a:r>
              <a:rPr sz="3400" spc="-5" dirty="0">
                <a:latin typeface="Times New Roman"/>
                <a:cs typeface="Times New Roman"/>
              </a:rPr>
              <a:t>A break </a:t>
            </a:r>
            <a:r>
              <a:rPr sz="3400" dirty="0">
                <a:latin typeface="Times New Roman"/>
                <a:cs typeface="Times New Roman"/>
              </a:rPr>
              <a:t>in the </a:t>
            </a:r>
            <a:r>
              <a:rPr sz="3400" spc="-5" dirty="0">
                <a:latin typeface="Times New Roman"/>
                <a:cs typeface="Times New Roman"/>
              </a:rPr>
              <a:t>ring (such as </a:t>
            </a:r>
            <a:r>
              <a:rPr sz="3400" dirty="0">
                <a:latin typeface="Times New Roman"/>
                <a:cs typeface="Times New Roman"/>
              </a:rPr>
              <a:t>disabled  </a:t>
            </a:r>
            <a:r>
              <a:rPr sz="3400" spc="-5" dirty="0">
                <a:latin typeface="Times New Roman"/>
                <a:cs typeface="Times New Roman"/>
              </a:rPr>
              <a:t>station) </a:t>
            </a:r>
            <a:r>
              <a:rPr sz="3400" dirty="0">
                <a:latin typeface="Times New Roman"/>
                <a:cs typeface="Times New Roman"/>
              </a:rPr>
              <a:t>can disable the entire </a:t>
            </a:r>
            <a:r>
              <a:rPr sz="3400" spc="-5" dirty="0">
                <a:latin typeface="Times New Roman"/>
                <a:cs typeface="Times New Roman"/>
              </a:rPr>
              <a:t>network.  This can </a:t>
            </a:r>
            <a:r>
              <a:rPr sz="3400" dirty="0">
                <a:latin typeface="Times New Roman"/>
                <a:cs typeface="Times New Roman"/>
              </a:rPr>
              <a:t>be </a:t>
            </a:r>
            <a:r>
              <a:rPr sz="3400" spc="-5" dirty="0">
                <a:latin typeface="Times New Roman"/>
                <a:cs typeface="Times New Roman"/>
              </a:rPr>
              <a:t>solved </a:t>
            </a:r>
            <a:r>
              <a:rPr sz="3400" dirty="0">
                <a:latin typeface="Times New Roman"/>
                <a:cs typeface="Times New Roman"/>
              </a:rPr>
              <a:t>by </a:t>
            </a:r>
            <a:r>
              <a:rPr sz="3400" spc="-5" dirty="0">
                <a:latin typeface="Times New Roman"/>
                <a:cs typeface="Times New Roman"/>
              </a:rPr>
              <a:t>use </a:t>
            </a:r>
            <a:r>
              <a:rPr sz="3400" dirty="0">
                <a:latin typeface="Times New Roman"/>
                <a:cs typeface="Times New Roman"/>
              </a:rPr>
              <a:t>dual</a:t>
            </a:r>
            <a:r>
              <a:rPr sz="3400" spc="-10" dirty="0">
                <a:latin typeface="Times New Roman"/>
                <a:cs typeface="Times New Roman"/>
              </a:rPr>
              <a:t> ring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815" y="69849"/>
            <a:ext cx="82327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9640" marR="5080" indent="-218757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6FC0"/>
                </a:solidFill>
              </a:rPr>
              <a:t>A hybrid </a:t>
            </a:r>
            <a:r>
              <a:rPr sz="4000" dirty="0">
                <a:solidFill>
                  <a:srgbClr val="006FC0"/>
                </a:solidFill>
              </a:rPr>
              <a:t>topology: </a:t>
            </a:r>
            <a:r>
              <a:rPr sz="4000" spc="-5" dirty="0">
                <a:solidFill>
                  <a:srgbClr val="006FC0"/>
                </a:solidFill>
              </a:rPr>
              <a:t>a star backbone </a:t>
            </a:r>
            <a:r>
              <a:rPr sz="4000" spc="-10" dirty="0">
                <a:solidFill>
                  <a:srgbClr val="006FC0"/>
                </a:solidFill>
              </a:rPr>
              <a:t>with  </a:t>
            </a:r>
            <a:r>
              <a:rPr sz="4000" spc="-5" dirty="0">
                <a:solidFill>
                  <a:srgbClr val="006FC0"/>
                </a:solidFill>
              </a:rPr>
              <a:t>three bus</a:t>
            </a:r>
            <a:r>
              <a:rPr sz="4000" spc="-10" dirty="0">
                <a:solidFill>
                  <a:srgbClr val="006FC0"/>
                </a:solidFill>
              </a:rPr>
              <a:t> </a:t>
            </a:r>
            <a:r>
              <a:rPr sz="4000" spc="-5" dirty="0">
                <a:solidFill>
                  <a:srgbClr val="006FC0"/>
                </a:solidFill>
              </a:rPr>
              <a:t>networks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04088" y="1600136"/>
            <a:ext cx="7554098" cy="451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3200"/>
            <a:ext cx="8153400" cy="210779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2464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196"/>
            <a:ext cx="5257800" cy="66760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Category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4"/>
            <a:ext cx="9144000" cy="57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08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Image result for types of computer net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types of computer net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types of computer net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Computer Network Typ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-228600"/>
            <a:ext cx="6400800" cy="72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057401"/>
            <a:ext cx="7162800" cy="677108"/>
          </a:xfrm>
        </p:spPr>
        <p:txBody>
          <a:bodyPr/>
          <a:lstStyle/>
          <a:p>
            <a:r>
              <a:rPr lang="en-IN"/>
              <a:t>Evolution of Network /Internet</a:t>
            </a:r>
          </a:p>
        </p:txBody>
      </p:sp>
    </p:spTree>
    <p:extLst>
      <p:ext uri="{BB962C8B-B14F-4D97-AF65-F5344CB8AC3E}">
        <p14:creationId xmlns:p14="http://schemas.microsoft.com/office/powerpoint/2010/main" val="2974405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251190" y="6295958"/>
            <a:ext cx="14033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pPr marL="25400">
                <a:lnSpc>
                  <a:spcPts val="1630"/>
                </a:lnSpc>
              </a:pPr>
              <a:t>63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132" y="203962"/>
            <a:ext cx="54914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Technology</a:t>
            </a:r>
            <a:r>
              <a:rPr spc="-65" dirty="0"/>
              <a:t> </a:t>
            </a:r>
            <a:r>
              <a:rPr dirty="0"/>
              <a:t>Revolution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914400"/>
            <a:ext cx="2133601" cy="321434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865"/>
              </a:spcBef>
              <a:buClr>
                <a:srgbClr val="3333CC"/>
              </a:buClr>
              <a:buFont typeface="Arial"/>
              <a:buChar char="•"/>
              <a:tabLst>
                <a:tab pos="269240" algn="l"/>
              </a:tabLst>
            </a:pPr>
            <a:r>
              <a:rPr sz="1600" dirty="0">
                <a:latin typeface="Times New Roman"/>
                <a:cs typeface="Times New Roman"/>
              </a:rPr>
              <a:t>18th Century Mechanical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systems</a:t>
            </a:r>
          </a:p>
          <a:p>
            <a:pPr marL="268605" indent="-255904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Font typeface="Arial"/>
              <a:buChar char="•"/>
              <a:tabLst>
                <a:tab pos="269240" algn="l"/>
              </a:tabLst>
            </a:pPr>
            <a:r>
              <a:rPr sz="1600" dirty="0">
                <a:latin typeface="Times New Roman"/>
                <a:cs typeface="Times New Roman"/>
              </a:rPr>
              <a:t>19th Century Steam</a:t>
            </a:r>
            <a:r>
              <a:rPr sz="1600" spc="-4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Engine</a:t>
            </a:r>
          </a:p>
          <a:p>
            <a:pPr marL="268605" indent="-255904">
              <a:lnSpc>
                <a:spcPct val="100000"/>
              </a:lnSpc>
              <a:spcBef>
                <a:spcPts val="770"/>
              </a:spcBef>
              <a:buClr>
                <a:srgbClr val="3333CC"/>
              </a:buClr>
              <a:buFont typeface="Arial"/>
              <a:buChar char="•"/>
              <a:tabLst>
                <a:tab pos="269240" algn="l"/>
              </a:tabLst>
            </a:pPr>
            <a:r>
              <a:rPr sz="1600" dirty="0">
                <a:latin typeface="Times New Roman"/>
                <a:cs typeface="Times New Roman"/>
              </a:rPr>
              <a:t>20th Century</a:t>
            </a:r>
            <a:r>
              <a:rPr sz="1600" spc="-4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Information</a:t>
            </a:r>
          </a:p>
          <a:p>
            <a:pPr marL="737870" lvl="1" indent="-217804">
              <a:lnSpc>
                <a:spcPct val="100000"/>
              </a:lnSpc>
              <a:spcBef>
                <a:spcPts val="1165"/>
              </a:spcBef>
              <a:buChar char="-"/>
              <a:tabLst>
                <a:tab pos="738505" algn="l"/>
              </a:tabLst>
            </a:pPr>
            <a:r>
              <a:rPr sz="1600" dirty="0">
                <a:latin typeface="Arial"/>
                <a:cs typeface="Arial"/>
              </a:rPr>
              <a:t>gathering</a:t>
            </a:r>
          </a:p>
          <a:p>
            <a:pPr marL="722630" lvl="1" indent="-217804">
              <a:lnSpc>
                <a:spcPct val="100000"/>
              </a:lnSpc>
              <a:spcBef>
                <a:spcPts val="780"/>
              </a:spcBef>
              <a:buChar char="-"/>
              <a:tabLst>
                <a:tab pos="723265" algn="l"/>
              </a:tabLst>
            </a:pPr>
            <a:r>
              <a:rPr sz="1600" dirty="0">
                <a:latin typeface="Arial"/>
                <a:cs typeface="Arial"/>
              </a:rPr>
              <a:t>distribution</a:t>
            </a:r>
          </a:p>
          <a:p>
            <a:pPr marL="722630" lvl="1" indent="-217804">
              <a:lnSpc>
                <a:spcPct val="100000"/>
              </a:lnSpc>
              <a:spcBef>
                <a:spcPts val="675"/>
              </a:spcBef>
              <a:buChar char="-"/>
              <a:tabLst>
                <a:tab pos="723265" algn="l"/>
              </a:tabLst>
            </a:pPr>
            <a:r>
              <a:rPr sz="1600" dirty="0">
                <a:latin typeface="Arial"/>
                <a:cs typeface="Arial"/>
              </a:rPr>
              <a:t>processing</a:t>
            </a:r>
          </a:p>
          <a:p>
            <a:pPr marL="722630" lvl="1" indent="-217804">
              <a:lnSpc>
                <a:spcPct val="100000"/>
              </a:lnSpc>
              <a:spcBef>
                <a:spcPts val="675"/>
              </a:spcBef>
              <a:buChar char="-"/>
              <a:tabLst>
                <a:tab pos="723265" algn="l"/>
              </a:tabLst>
            </a:pPr>
            <a:r>
              <a:rPr sz="1600" spc="-5" dirty="0">
                <a:latin typeface="Arial"/>
                <a:cs typeface="Arial"/>
              </a:rPr>
              <a:t>creating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2050" name="Picture 2" descr="A History of Communication infograph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099096" cy="76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Evolution of Communication: Effects on the World of Science | Science  10 Section 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62400"/>
            <a:ext cx="6073649" cy="26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An Internet History Timeline: From the 1960s to N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524000"/>
            <a:ext cx="6515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6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9088" y="237185"/>
            <a:ext cx="60045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006FC0"/>
                </a:solidFill>
                <a:latin typeface="Times New Roman"/>
                <a:cs typeface="Times New Roman"/>
              </a:rPr>
              <a:t>Interconnection </a:t>
            </a:r>
            <a:r>
              <a:rPr sz="4000" spc="-5" dirty="0">
                <a:solidFill>
                  <a:srgbClr val="006FC0"/>
                </a:solidFill>
                <a:latin typeface="Times New Roman"/>
                <a:cs typeface="Times New Roman"/>
              </a:rPr>
              <a:t>of</a:t>
            </a:r>
            <a:r>
              <a:rPr sz="4000" spc="-7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006FC0"/>
                </a:solidFill>
                <a:latin typeface="Times New Roman"/>
                <a:cs typeface="Times New Roman"/>
              </a:rPr>
              <a:t>Networks:</a:t>
            </a:r>
            <a:endParaRPr sz="40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40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Internetwork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866138"/>
            <a:ext cx="83019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An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600" spc="-5" dirty="0">
                <a:latin typeface="Times New Roman"/>
                <a:cs typeface="Times New Roman"/>
              </a:rPr>
              <a:t>nternet </a:t>
            </a:r>
            <a:r>
              <a:rPr sz="3600" dirty="0">
                <a:latin typeface="Times New Roman"/>
                <a:cs typeface="Times New Roman"/>
              </a:rPr>
              <a:t>(small i) </a:t>
            </a:r>
            <a:r>
              <a:rPr sz="3600" spc="-5" dirty="0">
                <a:latin typeface="Times New Roman"/>
                <a:cs typeface="Times New Roman"/>
              </a:rPr>
              <a:t>is two </a:t>
            </a:r>
            <a:r>
              <a:rPr sz="3600" dirty="0">
                <a:latin typeface="Times New Roman"/>
                <a:cs typeface="Times New Roman"/>
              </a:rPr>
              <a:t>or more</a:t>
            </a:r>
            <a:r>
              <a:rPr sz="3600" spc="-3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networks  that can </a:t>
            </a:r>
            <a:r>
              <a:rPr sz="3600" spc="-5" dirty="0">
                <a:latin typeface="Times New Roman"/>
                <a:cs typeface="Times New Roman"/>
              </a:rPr>
              <a:t>communicate </a:t>
            </a:r>
            <a:r>
              <a:rPr sz="3600" dirty="0">
                <a:latin typeface="Times New Roman"/>
                <a:cs typeface="Times New Roman"/>
              </a:rPr>
              <a:t>with each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35" dirty="0">
                <a:latin typeface="Times New Roman"/>
                <a:cs typeface="Times New Roman"/>
              </a:rPr>
              <a:t>other.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6276543"/>
            <a:ext cx="751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1/18/2006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3575" y="6276543"/>
            <a:ext cx="22244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CSCI </a:t>
            </a:r>
            <a:r>
              <a:rPr sz="1400" spc="5" dirty="0">
                <a:latin typeface="Times New Roman"/>
                <a:cs typeface="Times New Roman"/>
              </a:rPr>
              <a:t>363 </a:t>
            </a:r>
            <a:r>
              <a:rPr sz="1400" spc="-5" dirty="0">
                <a:latin typeface="Times New Roman"/>
                <a:cs typeface="Times New Roman"/>
              </a:rPr>
              <a:t>Computer</a:t>
            </a:r>
            <a:r>
              <a:rPr sz="1400" spc="-1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Networks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2829" y="627654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89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57932" y="432257"/>
            <a:ext cx="36328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Internetworking</a:t>
            </a:r>
          </a:p>
        </p:txBody>
      </p:sp>
      <p:sp>
        <p:nvSpPr>
          <p:cNvPr id="6" name="object 6"/>
          <p:cNvSpPr/>
          <p:nvPr/>
        </p:nvSpPr>
        <p:spPr>
          <a:xfrm>
            <a:off x="6631883" y="2175865"/>
            <a:ext cx="0" cy="189230"/>
          </a:xfrm>
          <a:custGeom>
            <a:avLst/>
            <a:gdLst/>
            <a:ahLst/>
            <a:cxnLst/>
            <a:rect l="l" t="t" r="r" b="b"/>
            <a:pathLst>
              <a:path h="189230">
                <a:moveTo>
                  <a:pt x="0" y="0"/>
                </a:moveTo>
                <a:lnTo>
                  <a:pt x="0" y="188730"/>
                </a:lnTo>
              </a:path>
            </a:pathLst>
          </a:custGeom>
          <a:ln w="5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42770" y="2559336"/>
            <a:ext cx="296545" cy="168275"/>
          </a:xfrm>
          <a:custGeom>
            <a:avLst/>
            <a:gdLst/>
            <a:ahLst/>
            <a:cxnLst/>
            <a:rect l="l" t="t" r="r" b="b"/>
            <a:pathLst>
              <a:path w="296545" h="168275">
                <a:moveTo>
                  <a:pt x="295919" y="167693"/>
                </a:moveTo>
                <a:lnTo>
                  <a:pt x="0" y="0"/>
                </a:lnTo>
              </a:path>
            </a:pathLst>
          </a:custGeom>
          <a:ln w="59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6116" y="2559336"/>
            <a:ext cx="305435" cy="177165"/>
          </a:xfrm>
          <a:custGeom>
            <a:avLst/>
            <a:gdLst/>
            <a:ahLst/>
            <a:cxnLst/>
            <a:rect l="l" t="t" r="r" b="b"/>
            <a:pathLst>
              <a:path w="305434" h="177164">
                <a:moveTo>
                  <a:pt x="0" y="176709"/>
                </a:moveTo>
                <a:lnTo>
                  <a:pt x="304892" y="0"/>
                </a:lnTo>
              </a:path>
            </a:pathLst>
          </a:custGeom>
          <a:ln w="59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5874" y="2942687"/>
            <a:ext cx="398145" cy="599440"/>
          </a:xfrm>
          <a:custGeom>
            <a:avLst/>
            <a:gdLst/>
            <a:ahLst/>
            <a:cxnLst/>
            <a:rect l="l" t="t" r="r" b="b"/>
            <a:pathLst>
              <a:path w="398145" h="599439">
                <a:moveTo>
                  <a:pt x="397545" y="0"/>
                </a:moveTo>
                <a:lnTo>
                  <a:pt x="0" y="599008"/>
                </a:lnTo>
              </a:path>
            </a:pathLst>
          </a:custGeom>
          <a:ln w="59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41361" y="2954708"/>
            <a:ext cx="400685" cy="584200"/>
          </a:xfrm>
          <a:custGeom>
            <a:avLst/>
            <a:gdLst/>
            <a:ahLst/>
            <a:cxnLst/>
            <a:rect l="l" t="t" r="r" b="b"/>
            <a:pathLst>
              <a:path w="400684" h="584200">
                <a:moveTo>
                  <a:pt x="0" y="0"/>
                </a:moveTo>
                <a:lnTo>
                  <a:pt x="400612" y="583982"/>
                </a:lnTo>
              </a:path>
            </a:pathLst>
          </a:custGeom>
          <a:ln w="59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6200" y="3565666"/>
            <a:ext cx="221615" cy="126364"/>
          </a:xfrm>
          <a:custGeom>
            <a:avLst/>
            <a:gdLst/>
            <a:ahLst/>
            <a:cxnLst/>
            <a:rect l="l" t="t" r="r" b="b"/>
            <a:pathLst>
              <a:path w="221614" h="126364">
                <a:moveTo>
                  <a:pt x="221199" y="125800"/>
                </a:moveTo>
                <a:lnTo>
                  <a:pt x="0" y="0"/>
                </a:lnTo>
              </a:path>
            </a:pathLst>
          </a:custGeom>
          <a:ln w="59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48457" y="3565666"/>
            <a:ext cx="236220" cy="120014"/>
          </a:xfrm>
          <a:custGeom>
            <a:avLst/>
            <a:gdLst/>
            <a:ahLst/>
            <a:cxnLst/>
            <a:rect l="l" t="t" r="r" b="b"/>
            <a:pathLst>
              <a:path w="236220" h="120014">
                <a:moveTo>
                  <a:pt x="0" y="119813"/>
                </a:moveTo>
                <a:lnTo>
                  <a:pt x="236126" y="0"/>
                </a:lnTo>
              </a:path>
            </a:pathLst>
          </a:custGeom>
          <a:ln w="59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9794" y="4236584"/>
            <a:ext cx="284480" cy="320675"/>
          </a:xfrm>
          <a:custGeom>
            <a:avLst/>
            <a:gdLst/>
            <a:ahLst/>
            <a:cxnLst/>
            <a:rect l="l" t="t" r="r" b="b"/>
            <a:pathLst>
              <a:path w="284479" h="320675">
                <a:moveTo>
                  <a:pt x="283963" y="0"/>
                </a:moveTo>
                <a:lnTo>
                  <a:pt x="0" y="320480"/>
                </a:lnTo>
              </a:path>
            </a:pathLst>
          </a:custGeom>
          <a:ln w="59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34067" y="4251562"/>
            <a:ext cx="287020" cy="306070"/>
          </a:xfrm>
          <a:custGeom>
            <a:avLst/>
            <a:gdLst/>
            <a:ahLst/>
            <a:cxnLst/>
            <a:rect l="l" t="t" r="r" b="b"/>
            <a:pathLst>
              <a:path w="287020" h="306070">
                <a:moveTo>
                  <a:pt x="0" y="0"/>
                </a:moveTo>
                <a:lnTo>
                  <a:pt x="286934" y="305502"/>
                </a:lnTo>
              </a:path>
            </a:pathLst>
          </a:custGeom>
          <a:ln w="59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6775" y="4245576"/>
            <a:ext cx="281305" cy="311785"/>
          </a:xfrm>
          <a:custGeom>
            <a:avLst/>
            <a:gdLst/>
            <a:ahLst/>
            <a:cxnLst/>
            <a:rect l="l" t="t" r="r" b="b"/>
            <a:pathLst>
              <a:path w="281304" h="311785">
                <a:moveTo>
                  <a:pt x="280932" y="0"/>
                </a:moveTo>
                <a:lnTo>
                  <a:pt x="0" y="311489"/>
                </a:lnTo>
              </a:path>
            </a:pathLst>
          </a:custGeom>
          <a:ln w="59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87085" y="4230597"/>
            <a:ext cx="245110" cy="327025"/>
          </a:xfrm>
          <a:custGeom>
            <a:avLst/>
            <a:gdLst/>
            <a:ahLst/>
            <a:cxnLst/>
            <a:rect l="l" t="t" r="r" b="b"/>
            <a:pathLst>
              <a:path w="245109" h="327025">
                <a:moveTo>
                  <a:pt x="0" y="0"/>
                </a:moveTo>
                <a:lnTo>
                  <a:pt x="245111" y="326467"/>
                </a:lnTo>
              </a:path>
            </a:pathLst>
          </a:custGeom>
          <a:ln w="5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03031" y="3910117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1714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16813" y="1982750"/>
            <a:ext cx="224186" cy="194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23065" y="2417070"/>
            <a:ext cx="227181" cy="194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13519" y="2417070"/>
            <a:ext cx="224186" cy="194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74099" y="3420347"/>
            <a:ext cx="224186" cy="1947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59491" y="3420347"/>
            <a:ext cx="224186" cy="1947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80678" y="4555565"/>
            <a:ext cx="224198" cy="194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05930" y="4555565"/>
            <a:ext cx="224186" cy="194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0690" y="4555565"/>
            <a:ext cx="227181" cy="194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20002" y="4555565"/>
            <a:ext cx="227265" cy="194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66605" y="3556686"/>
            <a:ext cx="965835" cy="730885"/>
          </a:xfrm>
          <a:custGeom>
            <a:avLst/>
            <a:gdLst/>
            <a:ahLst/>
            <a:cxnLst/>
            <a:rect l="l" t="t" r="r" b="b"/>
            <a:pathLst>
              <a:path w="965834" h="730885">
                <a:moveTo>
                  <a:pt x="552998" y="682891"/>
                </a:moveTo>
                <a:lnTo>
                  <a:pt x="424453" y="682891"/>
                </a:lnTo>
                <a:lnTo>
                  <a:pt x="424453" y="691882"/>
                </a:lnTo>
                <a:lnTo>
                  <a:pt x="427448" y="697869"/>
                </a:lnTo>
                <a:lnTo>
                  <a:pt x="430443" y="706849"/>
                </a:lnTo>
                <a:lnTo>
                  <a:pt x="439428" y="715840"/>
                </a:lnTo>
                <a:lnTo>
                  <a:pt x="451408" y="724820"/>
                </a:lnTo>
                <a:lnTo>
                  <a:pt x="466383" y="730819"/>
                </a:lnTo>
                <a:lnTo>
                  <a:pt x="508193" y="730819"/>
                </a:lnTo>
                <a:lnTo>
                  <a:pt x="523168" y="724820"/>
                </a:lnTo>
                <a:lnTo>
                  <a:pt x="535148" y="715840"/>
                </a:lnTo>
                <a:lnTo>
                  <a:pt x="544013" y="706849"/>
                </a:lnTo>
                <a:lnTo>
                  <a:pt x="547008" y="697869"/>
                </a:lnTo>
                <a:lnTo>
                  <a:pt x="550003" y="691882"/>
                </a:lnTo>
                <a:lnTo>
                  <a:pt x="552998" y="682891"/>
                </a:lnTo>
                <a:close/>
              </a:path>
              <a:path w="965834" h="730885">
                <a:moveTo>
                  <a:pt x="737921" y="682891"/>
                </a:moveTo>
                <a:lnTo>
                  <a:pt x="552998" y="682891"/>
                </a:lnTo>
                <a:lnTo>
                  <a:pt x="564978" y="694876"/>
                </a:lnTo>
                <a:lnTo>
                  <a:pt x="582949" y="703855"/>
                </a:lnTo>
                <a:lnTo>
                  <a:pt x="603794" y="712847"/>
                </a:lnTo>
                <a:lnTo>
                  <a:pt x="630749" y="718834"/>
                </a:lnTo>
                <a:lnTo>
                  <a:pt x="657704" y="721827"/>
                </a:lnTo>
                <a:lnTo>
                  <a:pt x="687534" y="715840"/>
                </a:lnTo>
                <a:lnTo>
                  <a:pt x="702509" y="709854"/>
                </a:lnTo>
                <a:lnTo>
                  <a:pt x="717484" y="700862"/>
                </a:lnTo>
                <a:lnTo>
                  <a:pt x="737921" y="682891"/>
                </a:lnTo>
                <a:close/>
              </a:path>
              <a:path w="965834" h="730885">
                <a:moveTo>
                  <a:pt x="780260" y="596039"/>
                </a:moveTo>
                <a:lnTo>
                  <a:pt x="194316" y="596039"/>
                </a:lnTo>
                <a:lnTo>
                  <a:pt x="191321" y="605018"/>
                </a:lnTo>
                <a:lnTo>
                  <a:pt x="191321" y="614010"/>
                </a:lnTo>
                <a:lnTo>
                  <a:pt x="194316" y="625983"/>
                </a:lnTo>
                <a:lnTo>
                  <a:pt x="215281" y="661926"/>
                </a:lnTo>
                <a:lnTo>
                  <a:pt x="257091" y="700862"/>
                </a:lnTo>
                <a:lnTo>
                  <a:pt x="301897" y="718834"/>
                </a:lnTo>
                <a:lnTo>
                  <a:pt x="343827" y="718834"/>
                </a:lnTo>
                <a:lnTo>
                  <a:pt x="370662" y="709854"/>
                </a:lnTo>
                <a:lnTo>
                  <a:pt x="391627" y="700862"/>
                </a:lnTo>
                <a:lnTo>
                  <a:pt x="409597" y="691882"/>
                </a:lnTo>
                <a:lnTo>
                  <a:pt x="424453" y="682891"/>
                </a:lnTo>
                <a:lnTo>
                  <a:pt x="737921" y="682891"/>
                </a:lnTo>
                <a:lnTo>
                  <a:pt x="771275" y="643955"/>
                </a:lnTo>
                <a:lnTo>
                  <a:pt x="783255" y="614010"/>
                </a:lnTo>
                <a:lnTo>
                  <a:pt x="783255" y="605018"/>
                </a:lnTo>
                <a:lnTo>
                  <a:pt x="780260" y="596039"/>
                </a:lnTo>
                <a:close/>
              </a:path>
              <a:path w="965834" h="730885">
                <a:moveTo>
                  <a:pt x="137530" y="116808"/>
                </a:moveTo>
                <a:lnTo>
                  <a:pt x="122555" y="116808"/>
                </a:lnTo>
                <a:lnTo>
                  <a:pt x="104705" y="122794"/>
                </a:lnTo>
                <a:lnTo>
                  <a:pt x="83740" y="134779"/>
                </a:lnTo>
                <a:lnTo>
                  <a:pt x="68765" y="152751"/>
                </a:lnTo>
                <a:lnTo>
                  <a:pt x="59900" y="167729"/>
                </a:lnTo>
                <a:lnTo>
                  <a:pt x="56905" y="185701"/>
                </a:lnTo>
                <a:lnTo>
                  <a:pt x="56905" y="200679"/>
                </a:lnTo>
                <a:lnTo>
                  <a:pt x="59900" y="212652"/>
                </a:lnTo>
                <a:lnTo>
                  <a:pt x="62775" y="224637"/>
                </a:lnTo>
                <a:lnTo>
                  <a:pt x="65770" y="233616"/>
                </a:lnTo>
                <a:lnTo>
                  <a:pt x="53910" y="239615"/>
                </a:lnTo>
                <a:lnTo>
                  <a:pt x="32945" y="260580"/>
                </a:lnTo>
                <a:lnTo>
                  <a:pt x="20965" y="278551"/>
                </a:lnTo>
                <a:lnTo>
                  <a:pt x="8985" y="299516"/>
                </a:lnTo>
                <a:lnTo>
                  <a:pt x="2995" y="326467"/>
                </a:lnTo>
                <a:lnTo>
                  <a:pt x="0" y="359417"/>
                </a:lnTo>
                <a:lnTo>
                  <a:pt x="0" y="374395"/>
                </a:lnTo>
                <a:lnTo>
                  <a:pt x="11980" y="434296"/>
                </a:lnTo>
                <a:lnTo>
                  <a:pt x="35940" y="470239"/>
                </a:lnTo>
                <a:lnTo>
                  <a:pt x="68765" y="497190"/>
                </a:lnTo>
                <a:lnTo>
                  <a:pt x="62775" y="515161"/>
                </a:lnTo>
                <a:lnTo>
                  <a:pt x="62775" y="545118"/>
                </a:lnTo>
                <a:lnTo>
                  <a:pt x="65770" y="563089"/>
                </a:lnTo>
                <a:lnTo>
                  <a:pt x="89730" y="596039"/>
                </a:lnTo>
                <a:lnTo>
                  <a:pt x="125550" y="611005"/>
                </a:lnTo>
                <a:lnTo>
                  <a:pt x="143520" y="614010"/>
                </a:lnTo>
                <a:lnTo>
                  <a:pt x="158496" y="611005"/>
                </a:lnTo>
                <a:lnTo>
                  <a:pt x="173471" y="605018"/>
                </a:lnTo>
                <a:lnTo>
                  <a:pt x="182336" y="599032"/>
                </a:lnTo>
                <a:lnTo>
                  <a:pt x="194316" y="596039"/>
                </a:lnTo>
                <a:lnTo>
                  <a:pt x="884846" y="596039"/>
                </a:lnTo>
                <a:lnTo>
                  <a:pt x="899821" y="581061"/>
                </a:lnTo>
                <a:lnTo>
                  <a:pt x="908686" y="563089"/>
                </a:lnTo>
                <a:lnTo>
                  <a:pt x="911681" y="545118"/>
                </a:lnTo>
                <a:lnTo>
                  <a:pt x="914676" y="530139"/>
                </a:lnTo>
                <a:lnTo>
                  <a:pt x="908686" y="506181"/>
                </a:lnTo>
                <a:lnTo>
                  <a:pt x="905691" y="497190"/>
                </a:lnTo>
                <a:lnTo>
                  <a:pt x="923661" y="479218"/>
                </a:lnTo>
                <a:lnTo>
                  <a:pt x="947621" y="446281"/>
                </a:lnTo>
                <a:lnTo>
                  <a:pt x="962596" y="395359"/>
                </a:lnTo>
                <a:lnTo>
                  <a:pt x="965591" y="362410"/>
                </a:lnTo>
                <a:lnTo>
                  <a:pt x="962596" y="329460"/>
                </a:lnTo>
                <a:lnTo>
                  <a:pt x="944626" y="278551"/>
                </a:lnTo>
                <a:lnTo>
                  <a:pt x="908686" y="242608"/>
                </a:lnTo>
                <a:lnTo>
                  <a:pt x="899821" y="236622"/>
                </a:lnTo>
                <a:lnTo>
                  <a:pt x="902816" y="224637"/>
                </a:lnTo>
                <a:lnTo>
                  <a:pt x="905691" y="215645"/>
                </a:lnTo>
                <a:lnTo>
                  <a:pt x="908686" y="200679"/>
                </a:lnTo>
                <a:lnTo>
                  <a:pt x="908686" y="185701"/>
                </a:lnTo>
                <a:lnTo>
                  <a:pt x="902816" y="170722"/>
                </a:lnTo>
                <a:lnTo>
                  <a:pt x="893831" y="152751"/>
                </a:lnTo>
                <a:lnTo>
                  <a:pt x="878856" y="137773"/>
                </a:lnTo>
                <a:lnTo>
                  <a:pt x="777265" y="137773"/>
                </a:lnTo>
                <a:lnTo>
                  <a:pt x="777265" y="134779"/>
                </a:lnTo>
                <a:lnTo>
                  <a:pt x="188326" y="134779"/>
                </a:lnTo>
                <a:lnTo>
                  <a:pt x="179461" y="128793"/>
                </a:lnTo>
                <a:lnTo>
                  <a:pt x="167481" y="125800"/>
                </a:lnTo>
                <a:lnTo>
                  <a:pt x="155500" y="119801"/>
                </a:lnTo>
                <a:lnTo>
                  <a:pt x="137530" y="116808"/>
                </a:lnTo>
                <a:close/>
              </a:path>
              <a:path w="965834" h="730885">
                <a:moveTo>
                  <a:pt x="884846" y="596039"/>
                </a:moveTo>
                <a:lnTo>
                  <a:pt x="780260" y="596039"/>
                </a:lnTo>
                <a:lnTo>
                  <a:pt x="792120" y="602025"/>
                </a:lnTo>
                <a:lnTo>
                  <a:pt x="801105" y="608012"/>
                </a:lnTo>
                <a:lnTo>
                  <a:pt x="831055" y="614010"/>
                </a:lnTo>
                <a:lnTo>
                  <a:pt x="848906" y="614010"/>
                </a:lnTo>
                <a:lnTo>
                  <a:pt x="866876" y="608012"/>
                </a:lnTo>
                <a:lnTo>
                  <a:pt x="884846" y="596039"/>
                </a:lnTo>
                <a:close/>
              </a:path>
              <a:path w="965834" h="730885">
                <a:moveTo>
                  <a:pt x="843035" y="119801"/>
                </a:moveTo>
                <a:lnTo>
                  <a:pt x="810090" y="119801"/>
                </a:lnTo>
                <a:lnTo>
                  <a:pt x="795115" y="125800"/>
                </a:lnTo>
                <a:lnTo>
                  <a:pt x="777265" y="137773"/>
                </a:lnTo>
                <a:lnTo>
                  <a:pt x="878856" y="137773"/>
                </a:lnTo>
                <a:lnTo>
                  <a:pt x="860886" y="125800"/>
                </a:lnTo>
                <a:lnTo>
                  <a:pt x="843035" y="119801"/>
                </a:lnTo>
                <a:close/>
              </a:path>
              <a:path w="965834" h="730885">
                <a:moveTo>
                  <a:pt x="340832" y="11984"/>
                </a:moveTo>
                <a:lnTo>
                  <a:pt x="296026" y="11984"/>
                </a:lnTo>
                <a:lnTo>
                  <a:pt x="281051" y="14978"/>
                </a:lnTo>
                <a:lnTo>
                  <a:pt x="227261" y="50921"/>
                </a:lnTo>
                <a:lnTo>
                  <a:pt x="197311" y="86864"/>
                </a:lnTo>
                <a:lnTo>
                  <a:pt x="188326" y="116808"/>
                </a:lnTo>
                <a:lnTo>
                  <a:pt x="188326" y="134779"/>
                </a:lnTo>
                <a:lnTo>
                  <a:pt x="777265" y="134779"/>
                </a:lnTo>
                <a:lnTo>
                  <a:pt x="777265" y="116808"/>
                </a:lnTo>
                <a:lnTo>
                  <a:pt x="756300" y="68892"/>
                </a:lnTo>
                <a:lnTo>
                  <a:pt x="418582" y="47927"/>
                </a:lnTo>
                <a:lnTo>
                  <a:pt x="403607" y="38936"/>
                </a:lnTo>
                <a:lnTo>
                  <a:pt x="385637" y="26951"/>
                </a:lnTo>
                <a:lnTo>
                  <a:pt x="364672" y="17971"/>
                </a:lnTo>
                <a:lnTo>
                  <a:pt x="340832" y="11984"/>
                </a:lnTo>
                <a:close/>
              </a:path>
              <a:path w="965834" h="730885">
                <a:moveTo>
                  <a:pt x="502203" y="0"/>
                </a:moveTo>
                <a:lnTo>
                  <a:pt x="460393" y="0"/>
                </a:lnTo>
                <a:lnTo>
                  <a:pt x="445418" y="5986"/>
                </a:lnTo>
                <a:lnTo>
                  <a:pt x="433438" y="14978"/>
                </a:lnTo>
                <a:lnTo>
                  <a:pt x="427448" y="23957"/>
                </a:lnTo>
                <a:lnTo>
                  <a:pt x="421577" y="32949"/>
                </a:lnTo>
                <a:lnTo>
                  <a:pt x="418582" y="38936"/>
                </a:lnTo>
                <a:lnTo>
                  <a:pt x="418582" y="47927"/>
                </a:lnTo>
                <a:lnTo>
                  <a:pt x="547008" y="47927"/>
                </a:lnTo>
                <a:lnTo>
                  <a:pt x="544013" y="38936"/>
                </a:lnTo>
                <a:lnTo>
                  <a:pt x="544013" y="32949"/>
                </a:lnTo>
                <a:lnTo>
                  <a:pt x="538143" y="23957"/>
                </a:lnTo>
                <a:lnTo>
                  <a:pt x="520173" y="5986"/>
                </a:lnTo>
                <a:lnTo>
                  <a:pt x="502203" y="0"/>
                </a:lnTo>
                <a:close/>
              </a:path>
              <a:path w="965834" h="730885">
                <a:moveTo>
                  <a:pt x="651714" y="11984"/>
                </a:moveTo>
                <a:lnTo>
                  <a:pt x="624759" y="14978"/>
                </a:lnTo>
                <a:lnTo>
                  <a:pt x="600919" y="20964"/>
                </a:lnTo>
                <a:lnTo>
                  <a:pt x="576959" y="29956"/>
                </a:lnTo>
                <a:lnTo>
                  <a:pt x="547008" y="47927"/>
                </a:lnTo>
                <a:lnTo>
                  <a:pt x="733860" y="47927"/>
                </a:lnTo>
                <a:lnTo>
                  <a:pt x="711494" y="32949"/>
                </a:lnTo>
                <a:lnTo>
                  <a:pt x="696519" y="23957"/>
                </a:lnTo>
                <a:lnTo>
                  <a:pt x="681544" y="17971"/>
                </a:lnTo>
                <a:lnTo>
                  <a:pt x="651714" y="11984"/>
                </a:lnTo>
                <a:close/>
              </a:path>
            </a:pathLst>
          </a:custGeom>
          <a:solidFill>
            <a:srgbClr val="009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66605" y="3556686"/>
            <a:ext cx="965835" cy="730885"/>
          </a:xfrm>
          <a:custGeom>
            <a:avLst/>
            <a:gdLst/>
            <a:ahLst/>
            <a:cxnLst/>
            <a:rect l="l" t="t" r="r" b="b"/>
            <a:pathLst>
              <a:path w="965834" h="730885">
                <a:moveTo>
                  <a:pt x="424453" y="682891"/>
                </a:moveTo>
                <a:lnTo>
                  <a:pt x="409597" y="691883"/>
                </a:lnTo>
                <a:lnTo>
                  <a:pt x="391627" y="700862"/>
                </a:lnTo>
                <a:lnTo>
                  <a:pt x="370662" y="709854"/>
                </a:lnTo>
                <a:lnTo>
                  <a:pt x="343827" y="718834"/>
                </a:lnTo>
                <a:lnTo>
                  <a:pt x="316872" y="718834"/>
                </a:lnTo>
                <a:lnTo>
                  <a:pt x="301897" y="718834"/>
                </a:lnTo>
                <a:lnTo>
                  <a:pt x="287041" y="712847"/>
                </a:lnTo>
                <a:lnTo>
                  <a:pt x="272066" y="706849"/>
                </a:lnTo>
                <a:lnTo>
                  <a:pt x="257091" y="700862"/>
                </a:lnTo>
                <a:lnTo>
                  <a:pt x="215281" y="661926"/>
                </a:lnTo>
                <a:lnTo>
                  <a:pt x="194316" y="625983"/>
                </a:lnTo>
                <a:lnTo>
                  <a:pt x="191321" y="614010"/>
                </a:lnTo>
                <a:lnTo>
                  <a:pt x="191321" y="605018"/>
                </a:lnTo>
                <a:lnTo>
                  <a:pt x="194316" y="596039"/>
                </a:lnTo>
                <a:lnTo>
                  <a:pt x="182336" y="599032"/>
                </a:lnTo>
                <a:lnTo>
                  <a:pt x="173471" y="605018"/>
                </a:lnTo>
                <a:lnTo>
                  <a:pt x="158496" y="611005"/>
                </a:lnTo>
                <a:lnTo>
                  <a:pt x="143520" y="614010"/>
                </a:lnTo>
                <a:lnTo>
                  <a:pt x="125550" y="611005"/>
                </a:lnTo>
                <a:lnTo>
                  <a:pt x="107700" y="605018"/>
                </a:lnTo>
                <a:lnTo>
                  <a:pt x="89730" y="596039"/>
                </a:lnTo>
                <a:lnTo>
                  <a:pt x="74755" y="578067"/>
                </a:lnTo>
                <a:lnTo>
                  <a:pt x="65770" y="563089"/>
                </a:lnTo>
                <a:lnTo>
                  <a:pt x="62775" y="545118"/>
                </a:lnTo>
                <a:lnTo>
                  <a:pt x="62775" y="530139"/>
                </a:lnTo>
                <a:lnTo>
                  <a:pt x="62775" y="515161"/>
                </a:lnTo>
                <a:lnTo>
                  <a:pt x="65770" y="506181"/>
                </a:lnTo>
                <a:lnTo>
                  <a:pt x="68765" y="497190"/>
                </a:lnTo>
                <a:lnTo>
                  <a:pt x="35940" y="470239"/>
                </a:lnTo>
                <a:lnTo>
                  <a:pt x="11980" y="434296"/>
                </a:lnTo>
                <a:lnTo>
                  <a:pt x="0" y="374395"/>
                </a:lnTo>
                <a:lnTo>
                  <a:pt x="0" y="377388"/>
                </a:lnTo>
                <a:lnTo>
                  <a:pt x="0" y="359417"/>
                </a:lnTo>
                <a:lnTo>
                  <a:pt x="2995" y="326467"/>
                </a:lnTo>
                <a:lnTo>
                  <a:pt x="8985" y="299516"/>
                </a:lnTo>
                <a:lnTo>
                  <a:pt x="32945" y="260580"/>
                </a:lnTo>
                <a:lnTo>
                  <a:pt x="65770" y="233616"/>
                </a:lnTo>
                <a:lnTo>
                  <a:pt x="62775" y="224637"/>
                </a:lnTo>
                <a:lnTo>
                  <a:pt x="59900" y="212652"/>
                </a:lnTo>
                <a:lnTo>
                  <a:pt x="56905" y="200679"/>
                </a:lnTo>
                <a:lnTo>
                  <a:pt x="56905" y="185701"/>
                </a:lnTo>
                <a:lnTo>
                  <a:pt x="59900" y="167729"/>
                </a:lnTo>
                <a:lnTo>
                  <a:pt x="68765" y="152751"/>
                </a:lnTo>
                <a:lnTo>
                  <a:pt x="83740" y="134779"/>
                </a:lnTo>
                <a:lnTo>
                  <a:pt x="104705" y="122794"/>
                </a:lnTo>
                <a:lnTo>
                  <a:pt x="122555" y="116808"/>
                </a:lnTo>
                <a:lnTo>
                  <a:pt x="137530" y="116808"/>
                </a:lnTo>
                <a:lnTo>
                  <a:pt x="155500" y="119801"/>
                </a:lnTo>
                <a:lnTo>
                  <a:pt x="167481" y="125800"/>
                </a:lnTo>
                <a:lnTo>
                  <a:pt x="179461" y="128793"/>
                </a:lnTo>
                <a:lnTo>
                  <a:pt x="188326" y="134779"/>
                </a:lnTo>
                <a:lnTo>
                  <a:pt x="188326" y="125800"/>
                </a:lnTo>
                <a:lnTo>
                  <a:pt x="188326" y="116808"/>
                </a:lnTo>
                <a:lnTo>
                  <a:pt x="191321" y="101830"/>
                </a:lnTo>
                <a:lnTo>
                  <a:pt x="197311" y="86864"/>
                </a:lnTo>
                <a:lnTo>
                  <a:pt x="209291" y="68892"/>
                </a:lnTo>
                <a:lnTo>
                  <a:pt x="227261" y="50921"/>
                </a:lnTo>
                <a:lnTo>
                  <a:pt x="251101" y="29956"/>
                </a:lnTo>
                <a:lnTo>
                  <a:pt x="266076" y="20964"/>
                </a:lnTo>
                <a:lnTo>
                  <a:pt x="281051" y="14978"/>
                </a:lnTo>
                <a:lnTo>
                  <a:pt x="296026" y="11984"/>
                </a:lnTo>
                <a:lnTo>
                  <a:pt x="310882" y="11984"/>
                </a:lnTo>
                <a:lnTo>
                  <a:pt x="340832" y="11984"/>
                </a:lnTo>
                <a:lnTo>
                  <a:pt x="364672" y="17971"/>
                </a:lnTo>
                <a:lnTo>
                  <a:pt x="385637" y="26951"/>
                </a:lnTo>
                <a:lnTo>
                  <a:pt x="403607" y="38936"/>
                </a:lnTo>
                <a:lnTo>
                  <a:pt x="418582" y="47927"/>
                </a:lnTo>
                <a:lnTo>
                  <a:pt x="418582" y="38936"/>
                </a:lnTo>
                <a:lnTo>
                  <a:pt x="421577" y="32949"/>
                </a:lnTo>
                <a:lnTo>
                  <a:pt x="427448" y="23957"/>
                </a:lnTo>
                <a:lnTo>
                  <a:pt x="433438" y="14978"/>
                </a:lnTo>
                <a:lnTo>
                  <a:pt x="445418" y="5986"/>
                </a:lnTo>
                <a:lnTo>
                  <a:pt x="460393" y="0"/>
                </a:lnTo>
                <a:lnTo>
                  <a:pt x="481358" y="0"/>
                </a:lnTo>
                <a:lnTo>
                  <a:pt x="502203" y="0"/>
                </a:lnTo>
                <a:lnTo>
                  <a:pt x="520173" y="5986"/>
                </a:lnTo>
                <a:lnTo>
                  <a:pt x="529158" y="14978"/>
                </a:lnTo>
                <a:lnTo>
                  <a:pt x="538143" y="23957"/>
                </a:lnTo>
                <a:lnTo>
                  <a:pt x="544013" y="32949"/>
                </a:lnTo>
                <a:lnTo>
                  <a:pt x="544013" y="38936"/>
                </a:lnTo>
                <a:lnTo>
                  <a:pt x="547008" y="47927"/>
                </a:lnTo>
                <a:lnTo>
                  <a:pt x="561983" y="38936"/>
                </a:lnTo>
                <a:lnTo>
                  <a:pt x="576958" y="29956"/>
                </a:lnTo>
                <a:lnTo>
                  <a:pt x="600919" y="20964"/>
                </a:lnTo>
                <a:lnTo>
                  <a:pt x="624759" y="14978"/>
                </a:lnTo>
                <a:lnTo>
                  <a:pt x="651714" y="11984"/>
                </a:lnTo>
                <a:lnTo>
                  <a:pt x="666569" y="14978"/>
                </a:lnTo>
                <a:lnTo>
                  <a:pt x="681544" y="17971"/>
                </a:lnTo>
                <a:lnTo>
                  <a:pt x="696519" y="23957"/>
                </a:lnTo>
                <a:lnTo>
                  <a:pt x="711494" y="32949"/>
                </a:lnTo>
                <a:lnTo>
                  <a:pt x="756300" y="68892"/>
                </a:lnTo>
                <a:lnTo>
                  <a:pt x="774270" y="104835"/>
                </a:lnTo>
                <a:lnTo>
                  <a:pt x="777265" y="116808"/>
                </a:lnTo>
                <a:lnTo>
                  <a:pt x="777265" y="128793"/>
                </a:lnTo>
                <a:lnTo>
                  <a:pt x="777265" y="137773"/>
                </a:lnTo>
                <a:lnTo>
                  <a:pt x="786130" y="131786"/>
                </a:lnTo>
                <a:lnTo>
                  <a:pt x="795115" y="125800"/>
                </a:lnTo>
                <a:lnTo>
                  <a:pt x="810090" y="119801"/>
                </a:lnTo>
                <a:lnTo>
                  <a:pt x="825065" y="119801"/>
                </a:lnTo>
                <a:lnTo>
                  <a:pt x="843035" y="119801"/>
                </a:lnTo>
                <a:lnTo>
                  <a:pt x="860886" y="125800"/>
                </a:lnTo>
                <a:lnTo>
                  <a:pt x="878856" y="137773"/>
                </a:lnTo>
                <a:lnTo>
                  <a:pt x="893831" y="152751"/>
                </a:lnTo>
                <a:lnTo>
                  <a:pt x="902816" y="170722"/>
                </a:lnTo>
                <a:lnTo>
                  <a:pt x="908686" y="185701"/>
                </a:lnTo>
                <a:lnTo>
                  <a:pt x="908686" y="200679"/>
                </a:lnTo>
                <a:lnTo>
                  <a:pt x="905691" y="215645"/>
                </a:lnTo>
                <a:lnTo>
                  <a:pt x="902816" y="224637"/>
                </a:lnTo>
                <a:lnTo>
                  <a:pt x="899821" y="236622"/>
                </a:lnTo>
                <a:lnTo>
                  <a:pt x="908686" y="242608"/>
                </a:lnTo>
                <a:lnTo>
                  <a:pt x="920666" y="251588"/>
                </a:lnTo>
                <a:lnTo>
                  <a:pt x="956606" y="302509"/>
                </a:lnTo>
                <a:lnTo>
                  <a:pt x="965591" y="362410"/>
                </a:lnTo>
                <a:lnTo>
                  <a:pt x="962596" y="395360"/>
                </a:lnTo>
                <a:lnTo>
                  <a:pt x="956606" y="425316"/>
                </a:lnTo>
                <a:lnTo>
                  <a:pt x="935641" y="464252"/>
                </a:lnTo>
                <a:lnTo>
                  <a:pt x="905691" y="497190"/>
                </a:lnTo>
                <a:lnTo>
                  <a:pt x="908686" y="506181"/>
                </a:lnTo>
                <a:lnTo>
                  <a:pt x="911681" y="518154"/>
                </a:lnTo>
                <a:lnTo>
                  <a:pt x="914676" y="530139"/>
                </a:lnTo>
                <a:lnTo>
                  <a:pt x="911681" y="545118"/>
                </a:lnTo>
                <a:lnTo>
                  <a:pt x="908686" y="563089"/>
                </a:lnTo>
                <a:lnTo>
                  <a:pt x="899821" y="581061"/>
                </a:lnTo>
                <a:lnTo>
                  <a:pt x="884846" y="596039"/>
                </a:lnTo>
                <a:lnTo>
                  <a:pt x="866876" y="608012"/>
                </a:lnTo>
                <a:lnTo>
                  <a:pt x="848906" y="614010"/>
                </a:lnTo>
                <a:lnTo>
                  <a:pt x="831055" y="614010"/>
                </a:lnTo>
                <a:lnTo>
                  <a:pt x="816080" y="611005"/>
                </a:lnTo>
                <a:lnTo>
                  <a:pt x="801105" y="608012"/>
                </a:lnTo>
                <a:lnTo>
                  <a:pt x="792120" y="602025"/>
                </a:lnTo>
                <a:lnTo>
                  <a:pt x="780260" y="596039"/>
                </a:lnTo>
                <a:lnTo>
                  <a:pt x="783255" y="605018"/>
                </a:lnTo>
                <a:lnTo>
                  <a:pt x="783255" y="614010"/>
                </a:lnTo>
                <a:lnTo>
                  <a:pt x="759295" y="661926"/>
                </a:lnTo>
                <a:lnTo>
                  <a:pt x="717484" y="700862"/>
                </a:lnTo>
                <a:lnTo>
                  <a:pt x="702509" y="709854"/>
                </a:lnTo>
                <a:lnTo>
                  <a:pt x="687534" y="715840"/>
                </a:lnTo>
                <a:lnTo>
                  <a:pt x="672559" y="718834"/>
                </a:lnTo>
                <a:lnTo>
                  <a:pt x="657704" y="721827"/>
                </a:lnTo>
                <a:lnTo>
                  <a:pt x="603794" y="712847"/>
                </a:lnTo>
                <a:lnTo>
                  <a:pt x="564978" y="694876"/>
                </a:lnTo>
                <a:lnTo>
                  <a:pt x="552998" y="682891"/>
                </a:lnTo>
                <a:lnTo>
                  <a:pt x="550003" y="691883"/>
                </a:lnTo>
                <a:lnTo>
                  <a:pt x="547008" y="697869"/>
                </a:lnTo>
                <a:lnTo>
                  <a:pt x="544013" y="706849"/>
                </a:lnTo>
                <a:lnTo>
                  <a:pt x="535148" y="715840"/>
                </a:lnTo>
                <a:lnTo>
                  <a:pt x="523168" y="724820"/>
                </a:lnTo>
                <a:lnTo>
                  <a:pt x="508193" y="730819"/>
                </a:lnTo>
                <a:lnTo>
                  <a:pt x="487228" y="730819"/>
                </a:lnTo>
                <a:lnTo>
                  <a:pt x="466383" y="730819"/>
                </a:lnTo>
                <a:lnTo>
                  <a:pt x="451408" y="724820"/>
                </a:lnTo>
                <a:lnTo>
                  <a:pt x="439428" y="715840"/>
                </a:lnTo>
                <a:lnTo>
                  <a:pt x="430443" y="706849"/>
                </a:lnTo>
                <a:lnTo>
                  <a:pt x="427448" y="697869"/>
                </a:lnTo>
                <a:lnTo>
                  <a:pt x="424453" y="691883"/>
                </a:lnTo>
                <a:lnTo>
                  <a:pt x="424453" y="682891"/>
                </a:lnTo>
              </a:path>
            </a:pathLst>
          </a:custGeom>
          <a:ln w="5991">
            <a:solidFill>
              <a:srgbClr val="009F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51750" y="3538690"/>
            <a:ext cx="969010" cy="730885"/>
          </a:xfrm>
          <a:custGeom>
            <a:avLst/>
            <a:gdLst/>
            <a:ahLst/>
            <a:cxnLst/>
            <a:rect l="l" t="t" r="r" b="b"/>
            <a:pathLst>
              <a:path w="969009" h="730885">
                <a:moveTo>
                  <a:pt x="552998" y="682915"/>
                </a:moveTo>
                <a:lnTo>
                  <a:pt x="424453" y="682915"/>
                </a:lnTo>
                <a:lnTo>
                  <a:pt x="427448" y="691907"/>
                </a:lnTo>
                <a:lnTo>
                  <a:pt x="430443" y="697893"/>
                </a:lnTo>
                <a:lnTo>
                  <a:pt x="433438" y="706885"/>
                </a:lnTo>
                <a:lnTo>
                  <a:pt x="442303" y="715864"/>
                </a:lnTo>
                <a:lnTo>
                  <a:pt x="454283" y="724844"/>
                </a:lnTo>
                <a:lnTo>
                  <a:pt x="469258" y="730843"/>
                </a:lnTo>
                <a:lnTo>
                  <a:pt x="511068" y="730843"/>
                </a:lnTo>
                <a:lnTo>
                  <a:pt x="526043" y="724844"/>
                </a:lnTo>
                <a:lnTo>
                  <a:pt x="538023" y="715864"/>
                </a:lnTo>
                <a:lnTo>
                  <a:pt x="550003" y="697893"/>
                </a:lnTo>
                <a:lnTo>
                  <a:pt x="552998" y="691907"/>
                </a:lnTo>
                <a:lnTo>
                  <a:pt x="552998" y="682915"/>
                </a:lnTo>
                <a:close/>
              </a:path>
              <a:path w="969009" h="730885">
                <a:moveTo>
                  <a:pt x="740796" y="682915"/>
                </a:moveTo>
                <a:lnTo>
                  <a:pt x="552998" y="682915"/>
                </a:lnTo>
                <a:lnTo>
                  <a:pt x="567854" y="694900"/>
                </a:lnTo>
                <a:lnTo>
                  <a:pt x="585824" y="703879"/>
                </a:lnTo>
                <a:lnTo>
                  <a:pt x="606789" y="712871"/>
                </a:lnTo>
                <a:lnTo>
                  <a:pt x="633624" y="718858"/>
                </a:lnTo>
                <a:lnTo>
                  <a:pt x="660579" y="721851"/>
                </a:lnTo>
                <a:lnTo>
                  <a:pt x="690410" y="715864"/>
                </a:lnTo>
                <a:lnTo>
                  <a:pt x="705385" y="709878"/>
                </a:lnTo>
                <a:lnTo>
                  <a:pt x="720360" y="700886"/>
                </a:lnTo>
                <a:lnTo>
                  <a:pt x="740796" y="682915"/>
                </a:lnTo>
                <a:close/>
              </a:path>
              <a:path w="969009" h="730885">
                <a:moveTo>
                  <a:pt x="783135" y="596063"/>
                </a:moveTo>
                <a:lnTo>
                  <a:pt x="194316" y="596063"/>
                </a:lnTo>
                <a:lnTo>
                  <a:pt x="194316" y="614034"/>
                </a:lnTo>
                <a:lnTo>
                  <a:pt x="215161" y="661950"/>
                </a:lnTo>
                <a:lnTo>
                  <a:pt x="259966" y="700886"/>
                </a:lnTo>
                <a:lnTo>
                  <a:pt x="304892" y="718858"/>
                </a:lnTo>
                <a:lnTo>
                  <a:pt x="346702" y="718858"/>
                </a:lnTo>
                <a:lnTo>
                  <a:pt x="373657" y="709878"/>
                </a:lnTo>
                <a:lnTo>
                  <a:pt x="394502" y="700886"/>
                </a:lnTo>
                <a:lnTo>
                  <a:pt x="424453" y="682915"/>
                </a:lnTo>
                <a:lnTo>
                  <a:pt x="740796" y="682915"/>
                </a:lnTo>
                <a:lnTo>
                  <a:pt x="774150" y="643979"/>
                </a:lnTo>
                <a:lnTo>
                  <a:pt x="783135" y="614034"/>
                </a:lnTo>
                <a:lnTo>
                  <a:pt x="786130" y="605042"/>
                </a:lnTo>
                <a:lnTo>
                  <a:pt x="783135" y="596063"/>
                </a:lnTo>
                <a:close/>
              </a:path>
              <a:path w="969009" h="730885">
                <a:moveTo>
                  <a:pt x="967377" y="374419"/>
                </a:moveTo>
                <a:lnTo>
                  <a:pt x="2995" y="374419"/>
                </a:lnTo>
                <a:lnTo>
                  <a:pt x="5990" y="407369"/>
                </a:lnTo>
                <a:lnTo>
                  <a:pt x="23840" y="455284"/>
                </a:lnTo>
                <a:lnTo>
                  <a:pt x="50795" y="482248"/>
                </a:lnTo>
                <a:lnTo>
                  <a:pt x="71760" y="497214"/>
                </a:lnTo>
                <a:lnTo>
                  <a:pt x="65770" y="515185"/>
                </a:lnTo>
                <a:lnTo>
                  <a:pt x="62775" y="530163"/>
                </a:lnTo>
                <a:lnTo>
                  <a:pt x="62775" y="545142"/>
                </a:lnTo>
                <a:lnTo>
                  <a:pt x="92605" y="596063"/>
                </a:lnTo>
                <a:lnTo>
                  <a:pt x="146396" y="614034"/>
                </a:lnTo>
                <a:lnTo>
                  <a:pt x="161371" y="611029"/>
                </a:lnTo>
                <a:lnTo>
                  <a:pt x="176346" y="605042"/>
                </a:lnTo>
                <a:lnTo>
                  <a:pt x="185331" y="602049"/>
                </a:lnTo>
                <a:lnTo>
                  <a:pt x="194316" y="596063"/>
                </a:lnTo>
                <a:lnTo>
                  <a:pt x="887721" y="596063"/>
                </a:lnTo>
                <a:lnTo>
                  <a:pt x="902696" y="581085"/>
                </a:lnTo>
                <a:lnTo>
                  <a:pt x="911681" y="563113"/>
                </a:lnTo>
                <a:lnTo>
                  <a:pt x="914676" y="545142"/>
                </a:lnTo>
                <a:lnTo>
                  <a:pt x="914676" y="518190"/>
                </a:lnTo>
                <a:lnTo>
                  <a:pt x="911681" y="506206"/>
                </a:lnTo>
                <a:lnTo>
                  <a:pt x="905691" y="497214"/>
                </a:lnTo>
                <a:lnTo>
                  <a:pt x="917671" y="488234"/>
                </a:lnTo>
                <a:lnTo>
                  <a:pt x="950496" y="446305"/>
                </a:lnTo>
                <a:lnTo>
                  <a:pt x="965471" y="395384"/>
                </a:lnTo>
                <a:lnTo>
                  <a:pt x="967377" y="374419"/>
                </a:lnTo>
                <a:close/>
              </a:path>
              <a:path w="969009" h="730885">
                <a:moveTo>
                  <a:pt x="887721" y="596063"/>
                </a:moveTo>
                <a:lnTo>
                  <a:pt x="783135" y="596063"/>
                </a:lnTo>
                <a:lnTo>
                  <a:pt x="792120" y="602049"/>
                </a:lnTo>
                <a:lnTo>
                  <a:pt x="803980" y="608036"/>
                </a:lnTo>
                <a:lnTo>
                  <a:pt x="815960" y="611029"/>
                </a:lnTo>
                <a:lnTo>
                  <a:pt x="833930" y="614034"/>
                </a:lnTo>
                <a:lnTo>
                  <a:pt x="851901" y="614034"/>
                </a:lnTo>
                <a:lnTo>
                  <a:pt x="869751" y="608036"/>
                </a:lnTo>
                <a:lnTo>
                  <a:pt x="887721" y="596063"/>
                </a:lnTo>
                <a:close/>
              </a:path>
              <a:path w="969009" h="730885">
                <a:moveTo>
                  <a:pt x="140406" y="116832"/>
                </a:moveTo>
                <a:lnTo>
                  <a:pt x="122555" y="116832"/>
                </a:lnTo>
                <a:lnTo>
                  <a:pt x="104585" y="122830"/>
                </a:lnTo>
                <a:lnTo>
                  <a:pt x="86615" y="134803"/>
                </a:lnTo>
                <a:lnTo>
                  <a:pt x="71760" y="152775"/>
                </a:lnTo>
                <a:lnTo>
                  <a:pt x="62775" y="167753"/>
                </a:lnTo>
                <a:lnTo>
                  <a:pt x="59780" y="185725"/>
                </a:lnTo>
                <a:lnTo>
                  <a:pt x="59780" y="212676"/>
                </a:lnTo>
                <a:lnTo>
                  <a:pt x="62775" y="224661"/>
                </a:lnTo>
                <a:lnTo>
                  <a:pt x="68765" y="233640"/>
                </a:lnTo>
                <a:lnTo>
                  <a:pt x="56785" y="239639"/>
                </a:lnTo>
                <a:lnTo>
                  <a:pt x="23840" y="278575"/>
                </a:lnTo>
                <a:lnTo>
                  <a:pt x="2995" y="326491"/>
                </a:lnTo>
                <a:lnTo>
                  <a:pt x="0" y="359441"/>
                </a:lnTo>
                <a:lnTo>
                  <a:pt x="2995" y="377412"/>
                </a:lnTo>
                <a:lnTo>
                  <a:pt x="2995" y="374419"/>
                </a:lnTo>
                <a:lnTo>
                  <a:pt x="967377" y="374419"/>
                </a:lnTo>
                <a:lnTo>
                  <a:pt x="965471" y="329484"/>
                </a:lnTo>
                <a:lnTo>
                  <a:pt x="947501" y="278575"/>
                </a:lnTo>
                <a:lnTo>
                  <a:pt x="911681" y="242632"/>
                </a:lnTo>
                <a:lnTo>
                  <a:pt x="902696" y="236646"/>
                </a:lnTo>
                <a:lnTo>
                  <a:pt x="905691" y="224661"/>
                </a:lnTo>
                <a:lnTo>
                  <a:pt x="908686" y="215669"/>
                </a:lnTo>
                <a:lnTo>
                  <a:pt x="911681" y="200703"/>
                </a:lnTo>
                <a:lnTo>
                  <a:pt x="911681" y="185725"/>
                </a:lnTo>
                <a:lnTo>
                  <a:pt x="905691" y="170746"/>
                </a:lnTo>
                <a:lnTo>
                  <a:pt x="896706" y="152775"/>
                </a:lnTo>
                <a:lnTo>
                  <a:pt x="881731" y="137797"/>
                </a:lnTo>
                <a:lnTo>
                  <a:pt x="780140" y="137797"/>
                </a:lnTo>
                <a:lnTo>
                  <a:pt x="780140" y="134803"/>
                </a:lnTo>
                <a:lnTo>
                  <a:pt x="191321" y="134803"/>
                </a:lnTo>
                <a:lnTo>
                  <a:pt x="182336" y="128817"/>
                </a:lnTo>
                <a:lnTo>
                  <a:pt x="170356" y="125824"/>
                </a:lnTo>
                <a:lnTo>
                  <a:pt x="158376" y="119825"/>
                </a:lnTo>
                <a:lnTo>
                  <a:pt x="140406" y="116832"/>
                </a:lnTo>
                <a:close/>
              </a:path>
              <a:path w="969009" h="730885">
                <a:moveTo>
                  <a:pt x="845911" y="119825"/>
                </a:moveTo>
                <a:lnTo>
                  <a:pt x="812965" y="119825"/>
                </a:lnTo>
                <a:lnTo>
                  <a:pt x="798110" y="125824"/>
                </a:lnTo>
                <a:lnTo>
                  <a:pt x="780140" y="137797"/>
                </a:lnTo>
                <a:lnTo>
                  <a:pt x="881731" y="137797"/>
                </a:lnTo>
                <a:lnTo>
                  <a:pt x="863761" y="125824"/>
                </a:lnTo>
                <a:lnTo>
                  <a:pt x="845911" y="119825"/>
                </a:lnTo>
                <a:close/>
              </a:path>
              <a:path w="969009" h="730885">
                <a:moveTo>
                  <a:pt x="340712" y="12021"/>
                </a:moveTo>
                <a:lnTo>
                  <a:pt x="298902" y="12021"/>
                </a:lnTo>
                <a:lnTo>
                  <a:pt x="283927" y="15002"/>
                </a:lnTo>
                <a:lnTo>
                  <a:pt x="230136" y="50945"/>
                </a:lnTo>
                <a:lnTo>
                  <a:pt x="200186" y="86888"/>
                </a:lnTo>
                <a:lnTo>
                  <a:pt x="191321" y="116832"/>
                </a:lnTo>
                <a:lnTo>
                  <a:pt x="188326" y="125824"/>
                </a:lnTo>
                <a:lnTo>
                  <a:pt x="191321" y="134803"/>
                </a:lnTo>
                <a:lnTo>
                  <a:pt x="780140" y="134803"/>
                </a:lnTo>
                <a:lnTo>
                  <a:pt x="780140" y="116832"/>
                </a:lnTo>
                <a:lnTo>
                  <a:pt x="777145" y="104859"/>
                </a:lnTo>
                <a:lnTo>
                  <a:pt x="771155" y="86888"/>
                </a:lnTo>
                <a:lnTo>
                  <a:pt x="759175" y="71909"/>
                </a:lnTo>
                <a:lnTo>
                  <a:pt x="741205" y="50945"/>
                </a:lnTo>
                <a:lnTo>
                  <a:pt x="736735" y="47951"/>
                </a:lnTo>
                <a:lnTo>
                  <a:pt x="421458" y="47951"/>
                </a:lnTo>
                <a:lnTo>
                  <a:pt x="406482" y="38960"/>
                </a:lnTo>
                <a:lnTo>
                  <a:pt x="388512" y="26975"/>
                </a:lnTo>
                <a:lnTo>
                  <a:pt x="367667" y="17995"/>
                </a:lnTo>
                <a:lnTo>
                  <a:pt x="340712" y="12021"/>
                </a:lnTo>
                <a:close/>
              </a:path>
              <a:path w="969009" h="730885">
                <a:moveTo>
                  <a:pt x="505078" y="0"/>
                </a:moveTo>
                <a:lnTo>
                  <a:pt x="463268" y="0"/>
                </a:lnTo>
                <a:lnTo>
                  <a:pt x="448293" y="6010"/>
                </a:lnTo>
                <a:lnTo>
                  <a:pt x="436433" y="15002"/>
                </a:lnTo>
                <a:lnTo>
                  <a:pt x="424453" y="32973"/>
                </a:lnTo>
                <a:lnTo>
                  <a:pt x="421458" y="38960"/>
                </a:lnTo>
                <a:lnTo>
                  <a:pt x="421458" y="47951"/>
                </a:lnTo>
                <a:lnTo>
                  <a:pt x="550003" y="47951"/>
                </a:lnTo>
                <a:lnTo>
                  <a:pt x="547008" y="38960"/>
                </a:lnTo>
                <a:lnTo>
                  <a:pt x="544013" y="32973"/>
                </a:lnTo>
                <a:lnTo>
                  <a:pt x="541018" y="23981"/>
                </a:lnTo>
                <a:lnTo>
                  <a:pt x="532033" y="15002"/>
                </a:lnTo>
                <a:lnTo>
                  <a:pt x="520053" y="6010"/>
                </a:lnTo>
                <a:lnTo>
                  <a:pt x="505078" y="0"/>
                </a:lnTo>
                <a:close/>
              </a:path>
              <a:path w="969009" h="730885">
                <a:moveTo>
                  <a:pt x="654589" y="12021"/>
                </a:moveTo>
                <a:lnTo>
                  <a:pt x="627634" y="15002"/>
                </a:lnTo>
                <a:lnTo>
                  <a:pt x="600799" y="20988"/>
                </a:lnTo>
                <a:lnTo>
                  <a:pt x="579834" y="29980"/>
                </a:lnTo>
                <a:lnTo>
                  <a:pt x="550003" y="47951"/>
                </a:lnTo>
                <a:lnTo>
                  <a:pt x="736735" y="47951"/>
                </a:lnTo>
                <a:lnTo>
                  <a:pt x="714370" y="32973"/>
                </a:lnTo>
                <a:lnTo>
                  <a:pt x="699395" y="23981"/>
                </a:lnTo>
                <a:lnTo>
                  <a:pt x="684420" y="17995"/>
                </a:lnTo>
                <a:lnTo>
                  <a:pt x="654589" y="12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51750" y="3538690"/>
            <a:ext cx="969010" cy="730885"/>
          </a:xfrm>
          <a:custGeom>
            <a:avLst/>
            <a:gdLst/>
            <a:ahLst/>
            <a:cxnLst/>
            <a:rect l="l" t="t" r="r" b="b"/>
            <a:pathLst>
              <a:path w="969009" h="730885">
                <a:moveTo>
                  <a:pt x="424453" y="682915"/>
                </a:moveTo>
                <a:lnTo>
                  <a:pt x="409477" y="691907"/>
                </a:lnTo>
                <a:lnTo>
                  <a:pt x="394502" y="700886"/>
                </a:lnTo>
                <a:lnTo>
                  <a:pt x="373657" y="709878"/>
                </a:lnTo>
                <a:lnTo>
                  <a:pt x="346702" y="718858"/>
                </a:lnTo>
                <a:lnTo>
                  <a:pt x="319747" y="718858"/>
                </a:lnTo>
                <a:lnTo>
                  <a:pt x="304892" y="718858"/>
                </a:lnTo>
                <a:lnTo>
                  <a:pt x="289917" y="712871"/>
                </a:lnTo>
                <a:lnTo>
                  <a:pt x="274942" y="706885"/>
                </a:lnTo>
                <a:lnTo>
                  <a:pt x="259966" y="700886"/>
                </a:lnTo>
                <a:lnTo>
                  <a:pt x="233131" y="679922"/>
                </a:lnTo>
                <a:lnTo>
                  <a:pt x="215161" y="661950"/>
                </a:lnTo>
                <a:lnTo>
                  <a:pt x="203181" y="643979"/>
                </a:lnTo>
                <a:lnTo>
                  <a:pt x="197191" y="626007"/>
                </a:lnTo>
                <a:lnTo>
                  <a:pt x="194316" y="614034"/>
                </a:lnTo>
                <a:lnTo>
                  <a:pt x="194316" y="605043"/>
                </a:lnTo>
                <a:lnTo>
                  <a:pt x="194316" y="596063"/>
                </a:lnTo>
                <a:lnTo>
                  <a:pt x="185331" y="602049"/>
                </a:lnTo>
                <a:lnTo>
                  <a:pt x="176346" y="605043"/>
                </a:lnTo>
                <a:lnTo>
                  <a:pt x="161371" y="611029"/>
                </a:lnTo>
                <a:lnTo>
                  <a:pt x="146396" y="614034"/>
                </a:lnTo>
                <a:lnTo>
                  <a:pt x="128545" y="611029"/>
                </a:lnTo>
                <a:lnTo>
                  <a:pt x="110575" y="608036"/>
                </a:lnTo>
                <a:lnTo>
                  <a:pt x="92605" y="596063"/>
                </a:lnTo>
                <a:lnTo>
                  <a:pt x="77630" y="578091"/>
                </a:lnTo>
                <a:lnTo>
                  <a:pt x="68765" y="563113"/>
                </a:lnTo>
                <a:lnTo>
                  <a:pt x="62775" y="545142"/>
                </a:lnTo>
                <a:lnTo>
                  <a:pt x="62775" y="530163"/>
                </a:lnTo>
                <a:lnTo>
                  <a:pt x="65770" y="515185"/>
                </a:lnTo>
                <a:lnTo>
                  <a:pt x="68765" y="506206"/>
                </a:lnTo>
                <a:lnTo>
                  <a:pt x="71760" y="497214"/>
                </a:lnTo>
                <a:lnTo>
                  <a:pt x="62775" y="491227"/>
                </a:lnTo>
                <a:lnTo>
                  <a:pt x="50795" y="482248"/>
                </a:lnTo>
                <a:lnTo>
                  <a:pt x="38815" y="470263"/>
                </a:lnTo>
                <a:lnTo>
                  <a:pt x="23840" y="455284"/>
                </a:lnTo>
                <a:lnTo>
                  <a:pt x="14855" y="434320"/>
                </a:lnTo>
                <a:lnTo>
                  <a:pt x="5990" y="407369"/>
                </a:lnTo>
                <a:lnTo>
                  <a:pt x="2995" y="374419"/>
                </a:lnTo>
                <a:lnTo>
                  <a:pt x="2995" y="377412"/>
                </a:lnTo>
                <a:lnTo>
                  <a:pt x="0" y="359441"/>
                </a:lnTo>
                <a:lnTo>
                  <a:pt x="2995" y="326491"/>
                </a:lnTo>
                <a:lnTo>
                  <a:pt x="11980" y="299540"/>
                </a:lnTo>
                <a:lnTo>
                  <a:pt x="35820" y="260604"/>
                </a:lnTo>
                <a:lnTo>
                  <a:pt x="68765" y="233640"/>
                </a:lnTo>
                <a:lnTo>
                  <a:pt x="62775" y="224661"/>
                </a:lnTo>
                <a:lnTo>
                  <a:pt x="59780" y="212676"/>
                </a:lnTo>
                <a:lnTo>
                  <a:pt x="59780" y="200703"/>
                </a:lnTo>
                <a:lnTo>
                  <a:pt x="59780" y="185725"/>
                </a:lnTo>
                <a:lnTo>
                  <a:pt x="62775" y="167753"/>
                </a:lnTo>
                <a:lnTo>
                  <a:pt x="71760" y="152775"/>
                </a:lnTo>
                <a:lnTo>
                  <a:pt x="86615" y="134803"/>
                </a:lnTo>
                <a:lnTo>
                  <a:pt x="104585" y="122830"/>
                </a:lnTo>
                <a:lnTo>
                  <a:pt x="122555" y="116832"/>
                </a:lnTo>
                <a:lnTo>
                  <a:pt x="140406" y="116832"/>
                </a:lnTo>
                <a:lnTo>
                  <a:pt x="158376" y="119825"/>
                </a:lnTo>
                <a:lnTo>
                  <a:pt x="170356" y="125824"/>
                </a:lnTo>
                <a:lnTo>
                  <a:pt x="182336" y="128817"/>
                </a:lnTo>
                <a:lnTo>
                  <a:pt x="191321" y="134803"/>
                </a:lnTo>
                <a:lnTo>
                  <a:pt x="188326" y="125824"/>
                </a:lnTo>
                <a:lnTo>
                  <a:pt x="191321" y="116832"/>
                </a:lnTo>
                <a:lnTo>
                  <a:pt x="212166" y="68916"/>
                </a:lnTo>
                <a:lnTo>
                  <a:pt x="254096" y="29980"/>
                </a:lnTo>
                <a:lnTo>
                  <a:pt x="268952" y="20988"/>
                </a:lnTo>
                <a:lnTo>
                  <a:pt x="283927" y="15002"/>
                </a:lnTo>
                <a:lnTo>
                  <a:pt x="298902" y="12021"/>
                </a:lnTo>
                <a:lnTo>
                  <a:pt x="313877" y="12021"/>
                </a:lnTo>
                <a:lnTo>
                  <a:pt x="340712" y="12021"/>
                </a:lnTo>
                <a:lnTo>
                  <a:pt x="367667" y="17995"/>
                </a:lnTo>
                <a:lnTo>
                  <a:pt x="388512" y="26975"/>
                </a:lnTo>
                <a:lnTo>
                  <a:pt x="406482" y="38960"/>
                </a:lnTo>
                <a:lnTo>
                  <a:pt x="421458" y="47951"/>
                </a:lnTo>
                <a:lnTo>
                  <a:pt x="421458" y="38960"/>
                </a:lnTo>
                <a:lnTo>
                  <a:pt x="424453" y="32973"/>
                </a:lnTo>
                <a:lnTo>
                  <a:pt x="430443" y="23981"/>
                </a:lnTo>
                <a:lnTo>
                  <a:pt x="436433" y="15002"/>
                </a:lnTo>
                <a:lnTo>
                  <a:pt x="448293" y="6010"/>
                </a:lnTo>
                <a:lnTo>
                  <a:pt x="463268" y="0"/>
                </a:lnTo>
                <a:lnTo>
                  <a:pt x="484233" y="0"/>
                </a:lnTo>
                <a:lnTo>
                  <a:pt x="505078" y="0"/>
                </a:lnTo>
                <a:lnTo>
                  <a:pt x="520053" y="6010"/>
                </a:lnTo>
                <a:lnTo>
                  <a:pt x="532033" y="15002"/>
                </a:lnTo>
                <a:lnTo>
                  <a:pt x="541018" y="23981"/>
                </a:lnTo>
                <a:lnTo>
                  <a:pt x="544013" y="32973"/>
                </a:lnTo>
                <a:lnTo>
                  <a:pt x="547008" y="38960"/>
                </a:lnTo>
                <a:lnTo>
                  <a:pt x="550003" y="47951"/>
                </a:lnTo>
                <a:lnTo>
                  <a:pt x="564859" y="38960"/>
                </a:lnTo>
                <a:lnTo>
                  <a:pt x="579834" y="29980"/>
                </a:lnTo>
                <a:lnTo>
                  <a:pt x="600799" y="20988"/>
                </a:lnTo>
                <a:lnTo>
                  <a:pt x="627634" y="15002"/>
                </a:lnTo>
                <a:lnTo>
                  <a:pt x="654589" y="12021"/>
                </a:lnTo>
                <a:lnTo>
                  <a:pt x="669564" y="15002"/>
                </a:lnTo>
                <a:lnTo>
                  <a:pt x="684420" y="17995"/>
                </a:lnTo>
                <a:lnTo>
                  <a:pt x="699395" y="23981"/>
                </a:lnTo>
                <a:lnTo>
                  <a:pt x="714370" y="32973"/>
                </a:lnTo>
                <a:lnTo>
                  <a:pt x="759175" y="71909"/>
                </a:lnTo>
                <a:lnTo>
                  <a:pt x="780140" y="116832"/>
                </a:lnTo>
                <a:lnTo>
                  <a:pt x="780140" y="128817"/>
                </a:lnTo>
                <a:lnTo>
                  <a:pt x="780140" y="137797"/>
                </a:lnTo>
                <a:lnTo>
                  <a:pt x="789125" y="131810"/>
                </a:lnTo>
                <a:lnTo>
                  <a:pt x="798110" y="125824"/>
                </a:lnTo>
                <a:lnTo>
                  <a:pt x="812965" y="119825"/>
                </a:lnTo>
                <a:lnTo>
                  <a:pt x="827940" y="119825"/>
                </a:lnTo>
                <a:lnTo>
                  <a:pt x="845911" y="119825"/>
                </a:lnTo>
                <a:lnTo>
                  <a:pt x="863761" y="125824"/>
                </a:lnTo>
                <a:lnTo>
                  <a:pt x="881731" y="137797"/>
                </a:lnTo>
                <a:lnTo>
                  <a:pt x="896706" y="152775"/>
                </a:lnTo>
                <a:lnTo>
                  <a:pt x="905691" y="170746"/>
                </a:lnTo>
                <a:lnTo>
                  <a:pt x="911681" y="185725"/>
                </a:lnTo>
                <a:lnTo>
                  <a:pt x="911681" y="200703"/>
                </a:lnTo>
                <a:lnTo>
                  <a:pt x="908686" y="215669"/>
                </a:lnTo>
                <a:lnTo>
                  <a:pt x="905691" y="224661"/>
                </a:lnTo>
                <a:lnTo>
                  <a:pt x="902696" y="236646"/>
                </a:lnTo>
                <a:lnTo>
                  <a:pt x="911681" y="242632"/>
                </a:lnTo>
                <a:lnTo>
                  <a:pt x="923541" y="251612"/>
                </a:lnTo>
                <a:lnTo>
                  <a:pt x="956486" y="302533"/>
                </a:lnTo>
                <a:lnTo>
                  <a:pt x="968466" y="362434"/>
                </a:lnTo>
                <a:lnTo>
                  <a:pt x="965471" y="395384"/>
                </a:lnTo>
                <a:lnTo>
                  <a:pt x="959481" y="425340"/>
                </a:lnTo>
                <a:lnTo>
                  <a:pt x="938516" y="464276"/>
                </a:lnTo>
                <a:lnTo>
                  <a:pt x="905691" y="497214"/>
                </a:lnTo>
                <a:lnTo>
                  <a:pt x="911681" y="506206"/>
                </a:lnTo>
                <a:lnTo>
                  <a:pt x="914676" y="518190"/>
                </a:lnTo>
                <a:lnTo>
                  <a:pt x="914676" y="530163"/>
                </a:lnTo>
                <a:lnTo>
                  <a:pt x="914676" y="545142"/>
                </a:lnTo>
                <a:lnTo>
                  <a:pt x="911681" y="563113"/>
                </a:lnTo>
                <a:lnTo>
                  <a:pt x="902696" y="581085"/>
                </a:lnTo>
                <a:lnTo>
                  <a:pt x="887721" y="596063"/>
                </a:lnTo>
                <a:lnTo>
                  <a:pt x="869751" y="608036"/>
                </a:lnTo>
                <a:lnTo>
                  <a:pt x="851901" y="614034"/>
                </a:lnTo>
                <a:lnTo>
                  <a:pt x="833930" y="614034"/>
                </a:lnTo>
                <a:lnTo>
                  <a:pt x="815960" y="611029"/>
                </a:lnTo>
                <a:lnTo>
                  <a:pt x="803980" y="608036"/>
                </a:lnTo>
                <a:lnTo>
                  <a:pt x="792120" y="602049"/>
                </a:lnTo>
                <a:lnTo>
                  <a:pt x="783135" y="596063"/>
                </a:lnTo>
                <a:lnTo>
                  <a:pt x="786130" y="605043"/>
                </a:lnTo>
                <a:lnTo>
                  <a:pt x="783135" y="614034"/>
                </a:lnTo>
                <a:lnTo>
                  <a:pt x="780140" y="629000"/>
                </a:lnTo>
                <a:lnTo>
                  <a:pt x="774150" y="643979"/>
                </a:lnTo>
                <a:lnTo>
                  <a:pt x="762170" y="661950"/>
                </a:lnTo>
                <a:lnTo>
                  <a:pt x="744200" y="679922"/>
                </a:lnTo>
                <a:lnTo>
                  <a:pt x="720360" y="700886"/>
                </a:lnTo>
                <a:lnTo>
                  <a:pt x="705385" y="709878"/>
                </a:lnTo>
                <a:lnTo>
                  <a:pt x="690410" y="715864"/>
                </a:lnTo>
                <a:lnTo>
                  <a:pt x="675554" y="718858"/>
                </a:lnTo>
                <a:lnTo>
                  <a:pt x="660579" y="721851"/>
                </a:lnTo>
                <a:lnTo>
                  <a:pt x="633624" y="718858"/>
                </a:lnTo>
                <a:lnTo>
                  <a:pt x="606789" y="712871"/>
                </a:lnTo>
                <a:lnTo>
                  <a:pt x="585824" y="703880"/>
                </a:lnTo>
                <a:lnTo>
                  <a:pt x="567854" y="694900"/>
                </a:lnTo>
                <a:lnTo>
                  <a:pt x="552998" y="682915"/>
                </a:lnTo>
                <a:lnTo>
                  <a:pt x="552998" y="691907"/>
                </a:lnTo>
                <a:lnTo>
                  <a:pt x="550003" y="697893"/>
                </a:lnTo>
                <a:lnTo>
                  <a:pt x="544013" y="706885"/>
                </a:lnTo>
                <a:lnTo>
                  <a:pt x="538023" y="715864"/>
                </a:lnTo>
                <a:lnTo>
                  <a:pt x="526043" y="724844"/>
                </a:lnTo>
                <a:lnTo>
                  <a:pt x="511068" y="730843"/>
                </a:lnTo>
                <a:lnTo>
                  <a:pt x="490223" y="730843"/>
                </a:lnTo>
                <a:lnTo>
                  <a:pt x="469258" y="730843"/>
                </a:lnTo>
                <a:lnTo>
                  <a:pt x="454283" y="724844"/>
                </a:lnTo>
                <a:lnTo>
                  <a:pt x="442303" y="715864"/>
                </a:lnTo>
                <a:lnTo>
                  <a:pt x="433438" y="706885"/>
                </a:lnTo>
                <a:lnTo>
                  <a:pt x="430443" y="697893"/>
                </a:lnTo>
                <a:lnTo>
                  <a:pt x="427448" y="691907"/>
                </a:lnTo>
                <a:lnTo>
                  <a:pt x="424453" y="682915"/>
                </a:lnTo>
              </a:path>
            </a:pathLst>
          </a:custGeom>
          <a:ln w="5991">
            <a:solidFill>
              <a:srgbClr val="009F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34624" y="3556686"/>
            <a:ext cx="969010" cy="730885"/>
          </a:xfrm>
          <a:custGeom>
            <a:avLst/>
            <a:gdLst/>
            <a:ahLst/>
            <a:cxnLst/>
            <a:rect l="l" t="t" r="r" b="b"/>
            <a:pathLst>
              <a:path w="969010" h="730885">
                <a:moveTo>
                  <a:pt x="552986" y="682891"/>
                </a:moveTo>
                <a:lnTo>
                  <a:pt x="424453" y="682891"/>
                </a:lnTo>
                <a:lnTo>
                  <a:pt x="427436" y="691882"/>
                </a:lnTo>
                <a:lnTo>
                  <a:pt x="427436" y="697869"/>
                </a:lnTo>
                <a:lnTo>
                  <a:pt x="433414" y="706849"/>
                </a:lnTo>
                <a:lnTo>
                  <a:pt x="442387" y="715840"/>
                </a:lnTo>
                <a:lnTo>
                  <a:pt x="454343" y="724820"/>
                </a:lnTo>
                <a:lnTo>
                  <a:pt x="469282" y="730819"/>
                </a:lnTo>
                <a:lnTo>
                  <a:pt x="511140" y="730819"/>
                </a:lnTo>
                <a:lnTo>
                  <a:pt x="526079" y="724820"/>
                </a:lnTo>
                <a:lnTo>
                  <a:pt x="538035" y="715840"/>
                </a:lnTo>
                <a:lnTo>
                  <a:pt x="549991" y="697869"/>
                </a:lnTo>
                <a:lnTo>
                  <a:pt x="552986" y="691882"/>
                </a:lnTo>
                <a:lnTo>
                  <a:pt x="552986" y="682891"/>
                </a:lnTo>
                <a:close/>
              </a:path>
              <a:path w="969010" h="730885">
                <a:moveTo>
                  <a:pt x="740870" y="682891"/>
                </a:moveTo>
                <a:lnTo>
                  <a:pt x="552986" y="682891"/>
                </a:lnTo>
                <a:lnTo>
                  <a:pt x="567926" y="694876"/>
                </a:lnTo>
                <a:lnTo>
                  <a:pt x="585860" y="703855"/>
                </a:lnTo>
                <a:lnTo>
                  <a:pt x="606789" y="712847"/>
                </a:lnTo>
                <a:lnTo>
                  <a:pt x="630701" y="718834"/>
                </a:lnTo>
                <a:lnTo>
                  <a:pt x="660591" y="721827"/>
                </a:lnTo>
                <a:lnTo>
                  <a:pt x="690481" y="715840"/>
                </a:lnTo>
                <a:lnTo>
                  <a:pt x="705421" y="709854"/>
                </a:lnTo>
                <a:lnTo>
                  <a:pt x="720372" y="700862"/>
                </a:lnTo>
                <a:lnTo>
                  <a:pt x="740870" y="682891"/>
                </a:lnTo>
                <a:close/>
              </a:path>
              <a:path w="969010" h="730885">
                <a:moveTo>
                  <a:pt x="783135" y="596039"/>
                </a:moveTo>
                <a:lnTo>
                  <a:pt x="194292" y="596039"/>
                </a:lnTo>
                <a:lnTo>
                  <a:pt x="194292" y="614010"/>
                </a:lnTo>
                <a:lnTo>
                  <a:pt x="215221" y="661926"/>
                </a:lnTo>
                <a:lnTo>
                  <a:pt x="260050" y="700862"/>
                </a:lnTo>
                <a:lnTo>
                  <a:pt x="304892" y="718834"/>
                </a:lnTo>
                <a:lnTo>
                  <a:pt x="346738" y="718834"/>
                </a:lnTo>
                <a:lnTo>
                  <a:pt x="394562" y="700862"/>
                </a:lnTo>
                <a:lnTo>
                  <a:pt x="424453" y="682891"/>
                </a:lnTo>
                <a:lnTo>
                  <a:pt x="740870" y="682891"/>
                </a:lnTo>
                <a:lnTo>
                  <a:pt x="774174" y="643955"/>
                </a:lnTo>
                <a:lnTo>
                  <a:pt x="783135" y="614010"/>
                </a:lnTo>
                <a:lnTo>
                  <a:pt x="783135" y="596039"/>
                </a:lnTo>
                <a:close/>
              </a:path>
              <a:path w="969010" h="730885">
                <a:moveTo>
                  <a:pt x="967361" y="374395"/>
                </a:moveTo>
                <a:lnTo>
                  <a:pt x="2995" y="374395"/>
                </a:lnTo>
                <a:lnTo>
                  <a:pt x="5978" y="407344"/>
                </a:lnTo>
                <a:lnTo>
                  <a:pt x="23912" y="455260"/>
                </a:lnTo>
                <a:lnTo>
                  <a:pt x="62775" y="491203"/>
                </a:lnTo>
                <a:lnTo>
                  <a:pt x="71736" y="497190"/>
                </a:lnTo>
                <a:lnTo>
                  <a:pt x="65758" y="515161"/>
                </a:lnTo>
                <a:lnTo>
                  <a:pt x="62775" y="530139"/>
                </a:lnTo>
                <a:lnTo>
                  <a:pt x="62775" y="545118"/>
                </a:lnTo>
                <a:lnTo>
                  <a:pt x="92665" y="596039"/>
                </a:lnTo>
                <a:lnTo>
                  <a:pt x="128533" y="611005"/>
                </a:lnTo>
                <a:lnTo>
                  <a:pt x="146468" y="614010"/>
                </a:lnTo>
                <a:lnTo>
                  <a:pt x="161407" y="611005"/>
                </a:lnTo>
                <a:lnTo>
                  <a:pt x="176358" y="605018"/>
                </a:lnTo>
                <a:lnTo>
                  <a:pt x="185331" y="599032"/>
                </a:lnTo>
                <a:lnTo>
                  <a:pt x="194292" y="596039"/>
                </a:lnTo>
                <a:lnTo>
                  <a:pt x="887781" y="596039"/>
                </a:lnTo>
                <a:lnTo>
                  <a:pt x="902756" y="581061"/>
                </a:lnTo>
                <a:lnTo>
                  <a:pt x="911621" y="563089"/>
                </a:lnTo>
                <a:lnTo>
                  <a:pt x="914616" y="545118"/>
                </a:lnTo>
                <a:lnTo>
                  <a:pt x="914616" y="518154"/>
                </a:lnTo>
                <a:lnTo>
                  <a:pt x="911621" y="506181"/>
                </a:lnTo>
                <a:lnTo>
                  <a:pt x="905751" y="497190"/>
                </a:lnTo>
                <a:lnTo>
                  <a:pt x="914616" y="488210"/>
                </a:lnTo>
                <a:lnTo>
                  <a:pt x="926596" y="479218"/>
                </a:lnTo>
                <a:lnTo>
                  <a:pt x="938576" y="464252"/>
                </a:lnTo>
                <a:lnTo>
                  <a:pt x="947561" y="446281"/>
                </a:lnTo>
                <a:lnTo>
                  <a:pt x="959541" y="425316"/>
                </a:lnTo>
                <a:lnTo>
                  <a:pt x="965531" y="395359"/>
                </a:lnTo>
                <a:lnTo>
                  <a:pt x="967361" y="374395"/>
                </a:lnTo>
                <a:close/>
              </a:path>
              <a:path w="969010" h="730885">
                <a:moveTo>
                  <a:pt x="887781" y="596039"/>
                </a:moveTo>
                <a:lnTo>
                  <a:pt x="783135" y="596039"/>
                </a:lnTo>
                <a:lnTo>
                  <a:pt x="792108" y="602025"/>
                </a:lnTo>
                <a:lnTo>
                  <a:pt x="804064" y="608012"/>
                </a:lnTo>
                <a:lnTo>
                  <a:pt x="816020" y="611005"/>
                </a:lnTo>
                <a:lnTo>
                  <a:pt x="833990" y="614010"/>
                </a:lnTo>
                <a:lnTo>
                  <a:pt x="848846" y="614010"/>
                </a:lnTo>
                <a:lnTo>
                  <a:pt x="869811" y="608012"/>
                </a:lnTo>
                <a:lnTo>
                  <a:pt x="887781" y="596039"/>
                </a:lnTo>
                <a:close/>
              </a:path>
              <a:path w="969010" h="730885">
                <a:moveTo>
                  <a:pt x="140489" y="116808"/>
                </a:moveTo>
                <a:lnTo>
                  <a:pt x="122555" y="116808"/>
                </a:lnTo>
                <a:lnTo>
                  <a:pt x="104621" y="122794"/>
                </a:lnTo>
                <a:lnTo>
                  <a:pt x="86687" y="134779"/>
                </a:lnTo>
                <a:lnTo>
                  <a:pt x="71736" y="152751"/>
                </a:lnTo>
                <a:lnTo>
                  <a:pt x="62775" y="167729"/>
                </a:lnTo>
                <a:lnTo>
                  <a:pt x="59780" y="185701"/>
                </a:lnTo>
                <a:lnTo>
                  <a:pt x="59780" y="212652"/>
                </a:lnTo>
                <a:lnTo>
                  <a:pt x="62775" y="224637"/>
                </a:lnTo>
                <a:lnTo>
                  <a:pt x="68753" y="233616"/>
                </a:lnTo>
                <a:lnTo>
                  <a:pt x="56797" y="239615"/>
                </a:lnTo>
                <a:lnTo>
                  <a:pt x="47824" y="248595"/>
                </a:lnTo>
                <a:lnTo>
                  <a:pt x="32885" y="260580"/>
                </a:lnTo>
                <a:lnTo>
                  <a:pt x="20929" y="278551"/>
                </a:lnTo>
                <a:lnTo>
                  <a:pt x="11956" y="299516"/>
                </a:lnTo>
                <a:lnTo>
                  <a:pt x="2995" y="326467"/>
                </a:lnTo>
                <a:lnTo>
                  <a:pt x="0" y="359417"/>
                </a:lnTo>
                <a:lnTo>
                  <a:pt x="2995" y="377388"/>
                </a:lnTo>
                <a:lnTo>
                  <a:pt x="2995" y="374395"/>
                </a:lnTo>
                <a:lnTo>
                  <a:pt x="967361" y="374395"/>
                </a:lnTo>
                <a:lnTo>
                  <a:pt x="965531" y="329460"/>
                </a:lnTo>
                <a:lnTo>
                  <a:pt x="947561" y="278551"/>
                </a:lnTo>
                <a:lnTo>
                  <a:pt x="911621" y="242608"/>
                </a:lnTo>
                <a:lnTo>
                  <a:pt x="902756" y="236622"/>
                </a:lnTo>
                <a:lnTo>
                  <a:pt x="905751" y="224637"/>
                </a:lnTo>
                <a:lnTo>
                  <a:pt x="908626" y="215645"/>
                </a:lnTo>
                <a:lnTo>
                  <a:pt x="911621" y="200679"/>
                </a:lnTo>
                <a:lnTo>
                  <a:pt x="908626" y="185701"/>
                </a:lnTo>
                <a:lnTo>
                  <a:pt x="905751" y="170722"/>
                </a:lnTo>
                <a:lnTo>
                  <a:pt x="896766" y="152751"/>
                </a:lnTo>
                <a:lnTo>
                  <a:pt x="881791" y="137773"/>
                </a:lnTo>
                <a:lnTo>
                  <a:pt x="780152" y="137773"/>
                </a:lnTo>
                <a:lnTo>
                  <a:pt x="780152" y="134779"/>
                </a:lnTo>
                <a:lnTo>
                  <a:pt x="191309" y="134779"/>
                </a:lnTo>
                <a:lnTo>
                  <a:pt x="179341" y="128793"/>
                </a:lnTo>
                <a:lnTo>
                  <a:pt x="170380" y="125800"/>
                </a:lnTo>
                <a:lnTo>
                  <a:pt x="155429" y="119801"/>
                </a:lnTo>
                <a:lnTo>
                  <a:pt x="140489" y="116808"/>
                </a:lnTo>
                <a:close/>
              </a:path>
              <a:path w="969010" h="730885">
                <a:moveTo>
                  <a:pt x="845970" y="119801"/>
                </a:moveTo>
                <a:lnTo>
                  <a:pt x="813037" y="119801"/>
                </a:lnTo>
                <a:lnTo>
                  <a:pt x="798086" y="125800"/>
                </a:lnTo>
                <a:lnTo>
                  <a:pt x="780152" y="137773"/>
                </a:lnTo>
                <a:lnTo>
                  <a:pt x="881791" y="137773"/>
                </a:lnTo>
                <a:lnTo>
                  <a:pt x="863821" y="125800"/>
                </a:lnTo>
                <a:lnTo>
                  <a:pt x="845970" y="119801"/>
                </a:lnTo>
                <a:close/>
              </a:path>
              <a:path w="969010" h="730885">
                <a:moveTo>
                  <a:pt x="340760" y="11984"/>
                </a:moveTo>
                <a:lnTo>
                  <a:pt x="298914" y="11984"/>
                </a:lnTo>
                <a:lnTo>
                  <a:pt x="283963" y="14978"/>
                </a:lnTo>
                <a:lnTo>
                  <a:pt x="230160" y="50921"/>
                </a:lnTo>
                <a:lnTo>
                  <a:pt x="200270" y="86864"/>
                </a:lnTo>
                <a:lnTo>
                  <a:pt x="188314" y="116808"/>
                </a:lnTo>
                <a:lnTo>
                  <a:pt x="188314" y="125800"/>
                </a:lnTo>
                <a:lnTo>
                  <a:pt x="191309" y="134779"/>
                </a:lnTo>
                <a:lnTo>
                  <a:pt x="780152" y="134779"/>
                </a:lnTo>
                <a:lnTo>
                  <a:pt x="780152" y="116808"/>
                </a:lnTo>
                <a:lnTo>
                  <a:pt x="777157" y="104835"/>
                </a:lnTo>
                <a:lnTo>
                  <a:pt x="756240" y="68892"/>
                </a:lnTo>
                <a:lnTo>
                  <a:pt x="421458" y="47927"/>
                </a:lnTo>
                <a:lnTo>
                  <a:pt x="406518" y="38936"/>
                </a:lnTo>
                <a:lnTo>
                  <a:pt x="388584" y="26951"/>
                </a:lnTo>
                <a:lnTo>
                  <a:pt x="367655" y="17971"/>
                </a:lnTo>
                <a:lnTo>
                  <a:pt x="340760" y="11984"/>
                </a:lnTo>
                <a:close/>
              </a:path>
              <a:path w="969010" h="730885">
                <a:moveTo>
                  <a:pt x="505162" y="0"/>
                </a:moveTo>
                <a:lnTo>
                  <a:pt x="463304" y="0"/>
                </a:lnTo>
                <a:lnTo>
                  <a:pt x="448365" y="5986"/>
                </a:lnTo>
                <a:lnTo>
                  <a:pt x="436409" y="14978"/>
                </a:lnTo>
                <a:lnTo>
                  <a:pt x="427436" y="23957"/>
                </a:lnTo>
                <a:lnTo>
                  <a:pt x="424453" y="32949"/>
                </a:lnTo>
                <a:lnTo>
                  <a:pt x="421458" y="38936"/>
                </a:lnTo>
                <a:lnTo>
                  <a:pt x="421458" y="47927"/>
                </a:lnTo>
                <a:lnTo>
                  <a:pt x="549991" y="47927"/>
                </a:lnTo>
                <a:lnTo>
                  <a:pt x="547008" y="38936"/>
                </a:lnTo>
                <a:lnTo>
                  <a:pt x="544013" y="32949"/>
                </a:lnTo>
                <a:lnTo>
                  <a:pt x="541030" y="23957"/>
                </a:lnTo>
                <a:lnTo>
                  <a:pt x="532057" y="14978"/>
                </a:lnTo>
                <a:lnTo>
                  <a:pt x="520101" y="5986"/>
                </a:lnTo>
                <a:lnTo>
                  <a:pt x="505162" y="0"/>
                </a:lnTo>
                <a:close/>
              </a:path>
              <a:path w="969010" h="730885">
                <a:moveTo>
                  <a:pt x="654613" y="11984"/>
                </a:moveTo>
                <a:lnTo>
                  <a:pt x="600811" y="20964"/>
                </a:lnTo>
                <a:lnTo>
                  <a:pt x="561948" y="38936"/>
                </a:lnTo>
                <a:lnTo>
                  <a:pt x="549991" y="47927"/>
                </a:lnTo>
                <a:lnTo>
                  <a:pt x="734323" y="47927"/>
                </a:lnTo>
                <a:lnTo>
                  <a:pt x="714394" y="32949"/>
                </a:lnTo>
                <a:lnTo>
                  <a:pt x="699442" y="23957"/>
                </a:lnTo>
                <a:lnTo>
                  <a:pt x="684503" y="17971"/>
                </a:lnTo>
                <a:lnTo>
                  <a:pt x="654613" y="11984"/>
                </a:lnTo>
                <a:close/>
              </a:path>
            </a:pathLst>
          </a:custGeom>
          <a:solidFill>
            <a:srgbClr val="009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34624" y="3556686"/>
            <a:ext cx="969010" cy="730885"/>
          </a:xfrm>
          <a:custGeom>
            <a:avLst/>
            <a:gdLst/>
            <a:ahLst/>
            <a:cxnLst/>
            <a:rect l="l" t="t" r="r" b="b"/>
            <a:pathLst>
              <a:path w="969010" h="730885">
                <a:moveTo>
                  <a:pt x="424453" y="682891"/>
                </a:moveTo>
                <a:lnTo>
                  <a:pt x="409501" y="691883"/>
                </a:lnTo>
                <a:lnTo>
                  <a:pt x="394562" y="700862"/>
                </a:lnTo>
                <a:lnTo>
                  <a:pt x="370650" y="709854"/>
                </a:lnTo>
                <a:lnTo>
                  <a:pt x="346738" y="718834"/>
                </a:lnTo>
                <a:lnTo>
                  <a:pt x="319831" y="718834"/>
                </a:lnTo>
                <a:lnTo>
                  <a:pt x="304892" y="718834"/>
                </a:lnTo>
                <a:lnTo>
                  <a:pt x="289941" y="712847"/>
                </a:lnTo>
                <a:lnTo>
                  <a:pt x="275001" y="706849"/>
                </a:lnTo>
                <a:lnTo>
                  <a:pt x="260050" y="700862"/>
                </a:lnTo>
                <a:lnTo>
                  <a:pt x="233155" y="679898"/>
                </a:lnTo>
                <a:lnTo>
                  <a:pt x="215221" y="661926"/>
                </a:lnTo>
                <a:lnTo>
                  <a:pt x="203265" y="643955"/>
                </a:lnTo>
                <a:lnTo>
                  <a:pt x="197287" y="625983"/>
                </a:lnTo>
                <a:lnTo>
                  <a:pt x="194292" y="614010"/>
                </a:lnTo>
                <a:lnTo>
                  <a:pt x="194292" y="605018"/>
                </a:lnTo>
                <a:lnTo>
                  <a:pt x="194292" y="596039"/>
                </a:lnTo>
                <a:lnTo>
                  <a:pt x="185331" y="599032"/>
                </a:lnTo>
                <a:lnTo>
                  <a:pt x="176358" y="605018"/>
                </a:lnTo>
                <a:lnTo>
                  <a:pt x="161407" y="611005"/>
                </a:lnTo>
                <a:lnTo>
                  <a:pt x="146468" y="614010"/>
                </a:lnTo>
                <a:lnTo>
                  <a:pt x="128533" y="611005"/>
                </a:lnTo>
                <a:lnTo>
                  <a:pt x="110599" y="605018"/>
                </a:lnTo>
                <a:lnTo>
                  <a:pt x="92665" y="596039"/>
                </a:lnTo>
                <a:lnTo>
                  <a:pt x="77714" y="578067"/>
                </a:lnTo>
                <a:lnTo>
                  <a:pt x="68753" y="563089"/>
                </a:lnTo>
                <a:lnTo>
                  <a:pt x="62775" y="545118"/>
                </a:lnTo>
                <a:lnTo>
                  <a:pt x="62775" y="530139"/>
                </a:lnTo>
                <a:lnTo>
                  <a:pt x="65758" y="515161"/>
                </a:lnTo>
                <a:lnTo>
                  <a:pt x="68753" y="506181"/>
                </a:lnTo>
                <a:lnTo>
                  <a:pt x="71736" y="497190"/>
                </a:lnTo>
                <a:lnTo>
                  <a:pt x="62775" y="491203"/>
                </a:lnTo>
                <a:lnTo>
                  <a:pt x="50819" y="482224"/>
                </a:lnTo>
                <a:lnTo>
                  <a:pt x="38863" y="470239"/>
                </a:lnTo>
                <a:lnTo>
                  <a:pt x="23912" y="455260"/>
                </a:lnTo>
                <a:lnTo>
                  <a:pt x="14951" y="434296"/>
                </a:lnTo>
                <a:lnTo>
                  <a:pt x="5978" y="407344"/>
                </a:lnTo>
                <a:lnTo>
                  <a:pt x="2995" y="374395"/>
                </a:lnTo>
                <a:lnTo>
                  <a:pt x="2995" y="377388"/>
                </a:lnTo>
                <a:lnTo>
                  <a:pt x="0" y="359417"/>
                </a:lnTo>
                <a:lnTo>
                  <a:pt x="2995" y="326467"/>
                </a:lnTo>
                <a:lnTo>
                  <a:pt x="11956" y="299516"/>
                </a:lnTo>
                <a:lnTo>
                  <a:pt x="20929" y="278551"/>
                </a:lnTo>
                <a:lnTo>
                  <a:pt x="32885" y="260580"/>
                </a:lnTo>
                <a:lnTo>
                  <a:pt x="47824" y="248595"/>
                </a:lnTo>
                <a:lnTo>
                  <a:pt x="56797" y="239615"/>
                </a:lnTo>
                <a:lnTo>
                  <a:pt x="68753" y="233616"/>
                </a:lnTo>
                <a:lnTo>
                  <a:pt x="62775" y="224637"/>
                </a:lnTo>
                <a:lnTo>
                  <a:pt x="59780" y="212652"/>
                </a:lnTo>
                <a:lnTo>
                  <a:pt x="59780" y="200679"/>
                </a:lnTo>
                <a:lnTo>
                  <a:pt x="59780" y="185701"/>
                </a:lnTo>
                <a:lnTo>
                  <a:pt x="62775" y="167729"/>
                </a:lnTo>
                <a:lnTo>
                  <a:pt x="71736" y="152751"/>
                </a:lnTo>
                <a:lnTo>
                  <a:pt x="86687" y="134779"/>
                </a:lnTo>
                <a:lnTo>
                  <a:pt x="104621" y="122794"/>
                </a:lnTo>
                <a:lnTo>
                  <a:pt x="122555" y="116808"/>
                </a:lnTo>
                <a:lnTo>
                  <a:pt x="140489" y="116808"/>
                </a:lnTo>
                <a:lnTo>
                  <a:pt x="155429" y="119801"/>
                </a:lnTo>
                <a:lnTo>
                  <a:pt x="170380" y="125800"/>
                </a:lnTo>
                <a:lnTo>
                  <a:pt x="179341" y="128793"/>
                </a:lnTo>
                <a:lnTo>
                  <a:pt x="191309" y="134779"/>
                </a:lnTo>
                <a:lnTo>
                  <a:pt x="188314" y="125800"/>
                </a:lnTo>
                <a:lnTo>
                  <a:pt x="188314" y="116808"/>
                </a:lnTo>
                <a:lnTo>
                  <a:pt x="212226" y="68892"/>
                </a:lnTo>
                <a:lnTo>
                  <a:pt x="254072" y="29956"/>
                </a:lnTo>
                <a:lnTo>
                  <a:pt x="269023" y="20964"/>
                </a:lnTo>
                <a:lnTo>
                  <a:pt x="283963" y="14978"/>
                </a:lnTo>
                <a:lnTo>
                  <a:pt x="298914" y="11984"/>
                </a:lnTo>
                <a:lnTo>
                  <a:pt x="313853" y="11984"/>
                </a:lnTo>
                <a:lnTo>
                  <a:pt x="340760" y="11984"/>
                </a:lnTo>
                <a:lnTo>
                  <a:pt x="367655" y="17971"/>
                </a:lnTo>
                <a:lnTo>
                  <a:pt x="388584" y="26951"/>
                </a:lnTo>
                <a:lnTo>
                  <a:pt x="406518" y="38936"/>
                </a:lnTo>
                <a:lnTo>
                  <a:pt x="421458" y="47927"/>
                </a:lnTo>
                <a:lnTo>
                  <a:pt x="421458" y="38936"/>
                </a:lnTo>
                <a:lnTo>
                  <a:pt x="424453" y="32949"/>
                </a:lnTo>
                <a:lnTo>
                  <a:pt x="427436" y="23957"/>
                </a:lnTo>
                <a:lnTo>
                  <a:pt x="436409" y="14978"/>
                </a:lnTo>
                <a:lnTo>
                  <a:pt x="448365" y="5986"/>
                </a:lnTo>
                <a:lnTo>
                  <a:pt x="463304" y="0"/>
                </a:lnTo>
                <a:lnTo>
                  <a:pt x="484233" y="0"/>
                </a:lnTo>
                <a:lnTo>
                  <a:pt x="505162" y="0"/>
                </a:lnTo>
                <a:lnTo>
                  <a:pt x="520101" y="5986"/>
                </a:lnTo>
                <a:lnTo>
                  <a:pt x="532057" y="14978"/>
                </a:lnTo>
                <a:lnTo>
                  <a:pt x="541030" y="23957"/>
                </a:lnTo>
                <a:lnTo>
                  <a:pt x="544013" y="32949"/>
                </a:lnTo>
                <a:lnTo>
                  <a:pt x="547008" y="38936"/>
                </a:lnTo>
                <a:lnTo>
                  <a:pt x="549991" y="47927"/>
                </a:lnTo>
                <a:lnTo>
                  <a:pt x="561947" y="38936"/>
                </a:lnTo>
                <a:lnTo>
                  <a:pt x="579882" y="29956"/>
                </a:lnTo>
                <a:lnTo>
                  <a:pt x="600811" y="20964"/>
                </a:lnTo>
                <a:lnTo>
                  <a:pt x="627706" y="14978"/>
                </a:lnTo>
                <a:lnTo>
                  <a:pt x="654613" y="11984"/>
                </a:lnTo>
                <a:lnTo>
                  <a:pt x="669552" y="14978"/>
                </a:lnTo>
                <a:lnTo>
                  <a:pt x="684503" y="17971"/>
                </a:lnTo>
                <a:lnTo>
                  <a:pt x="699442" y="23957"/>
                </a:lnTo>
                <a:lnTo>
                  <a:pt x="714394" y="32949"/>
                </a:lnTo>
                <a:lnTo>
                  <a:pt x="756240" y="68892"/>
                </a:lnTo>
                <a:lnTo>
                  <a:pt x="777157" y="104835"/>
                </a:lnTo>
                <a:lnTo>
                  <a:pt x="780152" y="116808"/>
                </a:lnTo>
                <a:lnTo>
                  <a:pt x="780152" y="128793"/>
                </a:lnTo>
                <a:lnTo>
                  <a:pt x="780152" y="137773"/>
                </a:lnTo>
                <a:lnTo>
                  <a:pt x="789125" y="131786"/>
                </a:lnTo>
                <a:lnTo>
                  <a:pt x="798086" y="125800"/>
                </a:lnTo>
                <a:lnTo>
                  <a:pt x="813037" y="119801"/>
                </a:lnTo>
                <a:lnTo>
                  <a:pt x="828000" y="119801"/>
                </a:lnTo>
                <a:lnTo>
                  <a:pt x="845970" y="119801"/>
                </a:lnTo>
                <a:lnTo>
                  <a:pt x="863821" y="125800"/>
                </a:lnTo>
                <a:lnTo>
                  <a:pt x="881791" y="137773"/>
                </a:lnTo>
                <a:lnTo>
                  <a:pt x="896766" y="152751"/>
                </a:lnTo>
                <a:lnTo>
                  <a:pt x="905751" y="170722"/>
                </a:lnTo>
                <a:lnTo>
                  <a:pt x="908626" y="185701"/>
                </a:lnTo>
                <a:lnTo>
                  <a:pt x="911621" y="200679"/>
                </a:lnTo>
                <a:lnTo>
                  <a:pt x="908626" y="215645"/>
                </a:lnTo>
                <a:lnTo>
                  <a:pt x="905751" y="224637"/>
                </a:lnTo>
                <a:lnTo>
                  <a:pt x="902756" y="236622"/>
                </a:lnTo>
                <a:lnTo>
                  <a:pt x="911621" y="242608"/>
                </a:lnTo>
                <a:lnTo>
                  <a:pt x="923601" y="251588"/>
                </a:lnTo>
                <a:lnTo>
                  <a:pt x="956546" y="302509"/>
                </a:lnTo>
                <a:lnTo>
                  <a:pt x="968406" y="362410"/>
                </a:lnTo>
                <a:lnTo>
                  <a:pt x="965531" y="395360"/>
                </a:lnTo>
                <a:lnTo>
                  <a:pt x="959541" y="425316"/>
                </a:lnTo>
                <a:lnTo>
                  <a:pt x="947561" y="446281"/>
                </a:lnTo>
                <a:lnTo>
                  <a:pt x="938576" y="464252"/>
                </a:lnTo>
                <a:lnTo>
                  <a:pt x="926596" y="479218"/>
                </a:lnTo>
                <a:lnTo>
                  <a:pt x="914616" y="488210"/>
                </a:lnTo>
                <a:lnTo>
                  <a:pt x="905751" y="497190"/>
                </a:lnTo>
                <a:lnTo>
                  <a:pt x="911621" y="506181"/>
                </a:lnTo>
                <a:lnTo>
                  <a:pt x="914616" y="518154"/>
                </a:lnTo>
                <a:lnTo>
                  <a:pt x="914616" y="530139"/>
                </a:lnTo>
                <a:lnTo>
                  <a:pt x="914616" y="545118"/>
                </a:lnTo>
                <a:lnTo>
                  <a:pt x="911621" y="563089"/>
                </a:lnTo>
                <a:lnTo>
                  <a:pt x="902756" y="581061"/>
                </a:lnTo>
                <a:lnTo>
                  <a:pt x="887781" y="596039"/>
                </a:lnTo>
                <a:lnTo>
                  <a:pt x="869811" y="608012"/>
                </a:lnTo>
                <a:lnTo>
                  <a:pt x="848846" y="614010"/>
                </a:lnTo>
                <a:lnTo>
                  <a:pt x="833990" y="614010"/>
                </a:lnTo>
                <a:lnTo>
                  <a:pt x="816020" y="611005"/>
                </a:lnTo>
                <a:lnTo>
                  <a:pt x="804064" y="608012"/>
                </a:lnTo>
                <a:lnTo>
                  <a:pt x="792108" y="602025"/>
                </a:lnTo>
                <a:lnTo>
                  <a:pt x="783135" y="596039"/>
                </a:lnTo>
                <a:lnTo>
                  <a:pt x="783135" y="605018"/>
                </a:lnTo>
                <a:lnTo>
                  <a:pt x="783135" y="614010"/>
                </a:lnTo>
                <a:lnTo>
                  <a:pt x="780152" y="628976"/>
                </a:lnTo>
                <a:lnTo>
                  <a:pt x="774174" y="643955"/>
                </a:lnTo>
                <a:lnTo>
                  <a:pt x="762218" y="661926"/>
                </a:lnTo>
                <a:lnTo>
                  <a:pt x="744284" y="679898"/>
                </a:lnTo>
                <a:lnTo>
                  <a:pt x="720372" y="700862"/>
                </a:lnTo>
                <a:lnTo>
                  <a:pt x="705421" y="709854"/>
                </a:lnTo>
                <a:lnTo>
                  <a:pt x="690481" y="715840"/>
                </a:lnTo>
                <a:lnTo>
                  <a:pt x="675530" y="718834"/>
                </a:lnTo>
                <a:lnTo>
                  <a:pt x="660591" y="721827"/>
                </a:lnTo>
                <a:lnTo>
                  <a:pt x="606789" y="712847"/>
                </a:lnTo>
                <a:lnTo>
                  <a:pt x="567926" y="694876"/>
                </a:lnTo>
                <a:lnTo>
                  <a:pt x="552986" y="682891"/>
                </a:lnTo>
                <a:lnTo>
                  <a:pt x="552986" y="691883"/>
                </a:lnTo>
                <a:lnTo>
                  <a:pt x="549991" y="697869"/>
                </a:lnTo>
                <a:lnTo>
                  <a:pt x="544013" y="706849"/>
                </a:lnTo>
                <a:lnTo>
                  <a:pt x="538035" y="715840"/>
                </a:lnTo>
                <a:lnTo>
                  <a:pt x="526079" y="724820"/>
                </a:lnTo>
                <a:lnTo>
                  <a:pt x="511140" y="730819"/>
                </a:lnTo>
                <a:lnTo>
                  <a:pt x="490211" y="730819"/>
                </a:lnTo>
                <a:lnTo>
                  <a:pt x="469282" y="730819"/>
                </a:lnTo>
                <a:lnTo>
                  <a:pt x="454343" y="724820"/>
                </a:lnTo>
                <a:lnTo>
                  <a:pt x="442387" y="715840"/>
                </a:lnTo>
                <a:lnTo>
                  <a:pt x="433414" y="706849"/>
                </a:lnTo>
                <a:lnTo>
                  <a:pt x="427436" y="697869"/>
                </a:lnTo>
                <a:lnTo>
                  <a:pt x="427436" y="691883"/>
                </a:lnTo>
                <a:lnTo>
                  <a:pt x="424453" y="682891"/>
                </a:lnTo>
              </a:path>
            </a:pathLst>
          </a:custGeom>
          <a:ln w="5991">
            <a:solidFill>
              <a:srgbClr val="009F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2668" y="3538690"/>
            <a:ext cx="969010" cy="730885"/>
          </a:xfrm>
          <a:custGeom>
            <a:avLst/>
            <a:gdLst/>
            <a:ahLst/>
            <a:cxnLst/>
            <a:rect l="l" t="t" r="r" b="b"/>
            <a:pathLst>
              <a:path w="969010" h="730885">
                <a:moveTo>
                  <a:pt x="552986" y="682915"/>
                </a:moveTo>
                <a:lnTo>
                  <a:pt x="424453" y="682915"/>
                </a:lnTo>
                <a:lnTo>
                  <a:pt x="424453" y="691907"/>
                </a:lnTo>
                <a:lnTo>
                  <a:pt x="427436" y="697893"/>
                </a:lnTo>
                <a:lnTo>
                  <a:pt x="433414" y="706885"/>
                </a:lnTo>
                <a:lnTo>
                  <a:pt x="451348" y="724844"/>
                </a:lnTo>
                <a:lnTo>
                  <a:pt x="469282" y="730843"/>
                </a:lnTo>
                <a:lnTo>
                  <a:pt x="508145" y="730843"/>
                </a:lnTo>
                <a:lnTo>
                  <a:pt x="526079" y="724844"/>
                </a:lnTo>
                <a:lnTo>
                  <a:pt x="544013" y="706885"/>
                </a:lnTo>
                <a:lnTo>
                  <a:pt x="549991" y="697893"/>
                </a:lnTo>
                <a:lnTo>
                  <a:pt x="552986" y="691907"/>
                </a:lnTo>
                <a:lnTo>
                  <a:pt x="552986" y="682915"/>
                </a:lnTo>
                <a:close/>
              </a:path>
              <a:path w="969010" h="730885">
                <a:moveTo>
                  <a:pt x="740442" y="682915"/>
                </a:moveTo>
                <a:lnTo>
                  <a:pt x="552986" y="682915"/>
                </a:lnTo>
                <a:lnTo>
                  <a:pt x="567926" y="694900"/>
                </a:lnTo>
                <a:lnTo>
                  <a:pt x="585860" y="703879"/>
                </a:lnTo>
                <a:lnTo>
                  <a:pt x="606789" y="712871"/>
                </a:lnTo>
                <a:lnTo>
                  <a:pt x="630701" y="718858"/>
                </a:lnTo>
                <a:lnTo>
                  <a:pt x="660591" y="721851"/>
                </a:lnTo>
                <a:lnTo>
                  <a:pt x="672547" y="718858"/>
                </a:lnTo>
                <a:lnTo>
                  <a:pt x="687486" y="715864"/>
                </a:lnTo>
                <a:lnTo>
                  <a:pt x="702438" y="709878"/>
                </a:lnTo>
                <a:lnTo>
                  <a:pt x="717377" y="700886"/>
                </a:lnTo>
                <a:lnTo>
                  <a:pt x="740442" y="682915"/>
                </a:lnTo>
                <a:close/>
              </a:path>
              <a:path w="969010" h="730885">
                <a:moveTo>
                  <a:pt x="783135" y="596063"/>
                </a:moveTo>
                <a:lnTo>
                  <a:pt x="194292" y="596063"/>
                </a:lnTo>
                <a:lnTo>
                  <a:pt x="194292" y="614034"/>
                </a:lnTo>
                <a:lnTo>
                  <a:pt x="215221" y="661950"/>
                </a:lnTo>
                <a:lnTo>
                  <a:pt x="260050" y="700886"/>
                </a:lnTo>
                <a:lnTo>
                  <a:pt x="304892" y="718858"/>
                </a:lnTo>
                <a:lnTo>
                  <a:pt x="346738" y="718858"/>
                </a:lnTo>
                <a:lnTo>
                  <a:pt x="370650" y="709878"/>
                </a:lnTo>
                <a:lnTo>
                  <a:pt x="391567" y="700886"/>
                </a:lnTo>
                <a:lnTo>
                  <a:pt x="409501" y="691907"/>
                </a:lnTo>
                <a:lnTo>
                  <a:pt x="424453" y="682915"/>
                </a:lnTo>
                <a:lnTo>
                  <a:pt x="740442" y="682915"/>
                </a:lnTo>
                <a:lnTo>
                  <a:pt x="774174" y="643979"/>
                </a:lnTo>
                <a:lnTo>
                  <a:pt x="783135" y="614034"/>
                </a:lnTo>
                <a:lnTo>
                  <a:pt x="783135" y="596063"/>
                </a:lnTo>
                <a:close/>
              </a:path>
              <a:path w="969010" h="730885">
                <a:moveTo>
                  <a:pt x="967413" y="374419"/>
                </a:moveTo>
                <a:lnTo>
                  <a:pt x="2995" y="374419"/>
                </a:lnTo>
                <a:lnTo>
                  <a:pt x="5978" y="407369"/>
                </a:lnTo>
                <a:lnTo>
                  <a:pt x="11956" y="434320"/>
                </a:lnTo>
                <a:lnTo>
                  <a:pt x="23912" y="455284"/>
                </a:lnTo>
                <a:lnTo>
                  <a:pt x="35868" y="470263"/>
                </a:lnTo>
                <a:lnTo>
                  <a:pt x="50819" y="482248"/>
                </a:lnTo>
                <a:lnTo>
                  <a:pt x="59780" y="491227"/>
                </a:lnTo>
                <a:lnTo>
                  <a:pt x="71736" y="497214"/>
                </a:lnTo>
                <a:lnTo>
                  <a:pt x="65758" y="515185"/>
                </a:lnTo>
                <a:lnTo>
                  <a:pt x="62775" y="530163"/>
                </a:lnTo>
                <a:lnTo>
                  <a:pt x="62775" y="545142"/>
                </a:lnTo>
                <a:lnTo>
                  <a:pt x="65758" y="563113"/>
                </a:lnTo>
                <a:lnTo>
                  <a:pt x="74731" y="578091"/>
                </a:lnTo>
                <a:lnTo>
                  <a:pt x="89670" y="596063"/>
                </a:lnTo>
                <a:lnTo>
                  <a:pt x="110599" y="608036"/>
                </a:lnTo>
                <a:lnTo>
                  <a:pt x="146468" y="614034"/>
                </a:lnTo>
                <a:lnTo>
                  <a:pt x="161407" y="611029"/>
                </a:lnTo>
                <a:lnTo>
                  <a:pt x="173363" y="605042"/>
                </a:lnTo>
                <a:lnTo>
                  <a:pt x="185319" y="602049"/>
                </a:lnTo>
                <a:lnTo>
                  <a:pt x="194292" y="596063"/>
                </a:lnTo>
                <a:lnTo>
                  <a:pt x="884762" y="596063"/>
                </a:lnTo>
                <a:lnTo>
                  <a:pt x="902732" y="581085"/>
                </a:lnTo>
                <a:lnTo>
                  <a:pt x="911717" y="563113"/>
                </a:lnTo>
                <a:lnTo>
                  <a:pt x="914712" y="545142"/>
                </a:lnTo>
                <a:lnTo>
                  <a:pt x="914712" y="530163"/>
                </a:lnTo>
                <a:lnTo>
                  <a:pt x="908722" y="506206"/>
                </a:lnTo>
                <a:lnTo>
                  <a:pt x="905727" y="497214"/>
                </a:lnTo>
                <a:lnTo>
                  <a:pt x="914712" y="488234"/>
                </a:lnTo>
                <a:lnTo>
                  <a:pt x="926572" y="479242"/>
                </a:lnTo>
                <a:lnTo>
                  <a:pt x="935557" y="464276"/>
                </a:lnTo>
                <a:lnTo>
                  <a:pt x="947537" y="446305"/>
                </a:lnTo>
                <a:lnTo>
                  <a:pt x="956522" y="425340"/>
                </a:lnTo>
                <a:lnTo>
                  <a:pt x="965507" y="395384"/>
                </a:lnTo>
                <a:lnTo>
                  <a:pt x="967413" y="374419"/>
                </a:lnTo>
                <a:close/>
              </a:path>
              <a:path w="969010" h="730885">
                <a:moveTo>
                  <a:pt x="884762" y="596063"/>
                </a:moveTo>
                <a:lnTo>
                  <a:pt x="783135" y="596063"/>
                </a:lnTo>
                <a:lnTo>
                  <a:pt x="792108" y="602049"/>
                </a:lnTo>
                <a:lnTo>
                  <a:pt x="804064" y="608036"/>
                </a:lnTo>
                <a:lnTo>
                  <a:pt x="816020" y="611029"/>
                </a:lnTo>
                <a:lnTo>
                  <a:pt x="830971" y="614034"/>
                </a:lnTo>
                <a:lnTo>
                  <a:pt x="848941" y="614034"/>
                </a:lnTo>
                <a:lnTo>
                  <a:pt x="866792" y="608036"/>
                </a:lnTo>
                <a:lnTo>
                  <a:pt x="884762" y="596063"/>
                </a:lnTo>
                <a:close/>
              </a:path>
              <a:path w="969010" h="730885">
                <a:moveTo>
                  <a:pt x="140489" y="116832"/>
                </a:moveTo>
                <a:lnTo>
                  <a:pt x="122555" y="116832"/>
                </a:lnTo>
                <a:lnTo>
                  <a:pt x="104621" y="122830"/>
                </a:lnTo>
                <a:lnTo>
                  <a:pt x="86687" y="134803"/>
                </a:lnTo>
                <a:lnTo>
                  <a:pt x="71736" y="152775"/>
                </a:lnTo>
                <a:lnTo>
                  <a:pt x="62775" y="167753"/>
                </a:lnTo>
                <a:lnTo>
                  <a:pt x="56797" y="185725"/>
                </a:lnTo>
                <a:lnTo>
                  <a:pt x="56797" y="200703"/>
                </a:lnTo>
                <a:lnTo>
                  <a:pt x="62775" y="224661"/>
                </a:lnTo>
                <a:lnTo>
                  <a:pt x="65758" y="233640"/>
                </a:lnTo>
                <a:lnTo>
                  <a:pt x="56797" y="239639"/>
                </a:lnTo>
                <a:lnTo>
                  <a:pt x="20929" y="278575"/>
                </a:lnTo>
                <a:lnTo>
                  <a:pt x="2995" y="326491"/>
                </a:lnTo>
                <a:lnTo>
                  <a:pt x="0" y="359441"/>
                </a:lnTo>
                <a:lnTo>
                  <a:pt x="2995" y="377412"/>
                </a:lnTo>
                <a:lnTo>
                  <a:pt x="2995" y="374419"/>
                </a:lnTo>
                <a:lnTo>
                  <a:pt x="967413" y="374419"/>
                </a:lnTo>
                <a:lnTo>
                  <a:pt x="965507" y="329484"/>
                </a:lnTo>
                <a:lnTo>
                  <a:pt x="947537" y="278575"/>
                </a:lnTo>
                <a:lnTo>
                  <a:pt x="920582" y="251612"/>
                </a:lnTo>
                <a:lnTo>
                  <a:pt x="911717" y="242632"/>
                </a:lnTo>
                <a:lnTo>
                  <a:pt x="899737" y="236646"/>
                </a:lnTo>
                <a:lnTo>
                  <a:pt x="905727" y="224661"/>
                </a:lnTo>
                <a:lnTo>
                  <a:pt x="908722" y="215669"/>
                </a:lnTo>
                <a:lnTo>
                  <a:pt x="908722" y="185725"/>
                </a:lnTo>
                <a:lnTo>
                  <a:pt x="905727" y="170746"/>
                </a:lnTo>
                <a:lnTo>
                  <a:pt x="896742" y="152775"/>
                </a:lnTo>
                <a:lnTo>
                  <a:pt x="881767" y="137797"/>
                </a:lnTo>
                <a:lnTo>
                  <a:pt x="777157" y="137797"/>
                </a:lnTo>
                <a:lnTo>
                  <a:pt x="778155" y="134803"/>
                </a:lnTo>
                <a:lnTo>
                  <a:pt x="188314" y="134803"/>
                </a:lnTo>
                <a:lnTo>
                  <a:pt x="179341" y="128817"/>
                </a:lnTo>
                <a:lnTo>
                  <a:pt x="170380" y="125824"/>
                </a:lnTo>
                <a:lnTo>
                  <a:pt x="155429" y="119825"/>
                </a:lnTo>
                <a:lnTo>
                  <a:pt x="140489" y="116832"/>
                </a:lnTo>
                <a:close/>
              </a:path>
              <a:path w="969010" h="730885">
                <a:moveTo>
                  <a:pt x="845946" y="119825"/>
                </a:moveTo>
                <a:lnTo>
                  <a:pt x="810042" y="119825"/>
                </a:lnTo>
                <a:lnTo>
                  <a:pt x="786130" y="131810"/>
                </a:lnTo>
                <a:lnTo>
                  <a:pt x="777157" y="137797"/>
                </a:lnTo>
                <a:lnTo>
                  <a:pt x="881767" y="137797"/>
                </a:lnTo>
                <a:lnTo>
                  <a:pt x="863797" y="125824"/>
                </a:lnTo>
                <a:lnTo>
                  <a:pt x="845946" y="119825"/>
                </a:lnTo>
                <a:close/>
              </a:path>
              <a:path w="969010" h="730885">
                <a:moveTo>
                  <a:pt x="340760" y="12021"/>
                </a:moveTo>
                <a:lnTo>
                  <a:pt x="298914" y="12021"/>
                </a:lnTo>
                <a:lnTo>
                  <a:pt x="283963" y="15002"/>
                </a:lnTo>
                <a:lnTo>
                  <a:pt x="227177" y="50945"/>
                </a:lnTo>
                <a:lnTo>
                  <a:pt x="200270" y="86888"/>
                </a:lnTo>
                <a:lnTo>
                  <a:pt x="191297" y="101854"/>
                </a:lnTo>
                <a:lnTo>
                  <a:pt x="188314" y="116832"/>
                </a:lnTo>
                <a:lnTo>
                  <a:pt x="188314" y="134803"/>
                </a:lnTo>
                <a:lnTo>
                  <a:pt x="778155" y="134803"/>
                </a:lnTo>
                <a:lnTo>
                  <a:pt x="780152" y="128817"/>
                </a:lnTo>
                <a:lnTo>
                  <a:pt x="768196" y="86888"/>
                </a:lnTo>
                <a:lnTo>
                  <a:pt x="738306" y="50945"/>
                </a:lnTo>
                <a:lnTo>
                  <a:pt x="734323" y="47951"/>
                </a:lnTo>
                <a:lnTo>
                  <a:pt x="418474" y="47951"/>
                </a:lnTo>
                <a:lnTo>
                  <a:pt x="403523" y="38960"/>
                </a:lnTo>
                <a:lnTo>
                  <a:pt x="388584" y="26975"/>
                </a:lnTo>
                <a:lnTo>
                  <a:pt x="367655" y="17995"/>
                </a:lnTo>
                <a:lnTo>
                  <a:pt x="340760" y="12021"/>
                </a:lnTo>
                <a:close/>
              </a:path>
              <a:path w="969010" h="730885">
                <a:moveTo>
                  <a:pt x="505162" y="0"/>
                </a:moveTo>
                <a:lnTo>
                  <a:pt x="463304" y="0"/>
                </a:lnTo>
                <a:lnTo>
                  <a:pt x="448365" y="6010"/>
                </a:lnTo>
                <a:lnTo>
                  <a:pt x="436409" y="15002"/>
                </a:lnTo>
                <a:lnTo>
                  <a:pt x="427436" y="23981"/>
                </a:lnTo>
                <a:lnTo>
                  <a:pt x="424453" y="32973"/>
                </a:lnTo>
                <a:lnTo>
                  <a:pt x="421458" y="38960"/>
                </a:lnTo>
                <a:lnTo>
                  <a:pt x="418474" y="47951"/>
                </a:lnTo>
                <a:lnTo>
                  <a:pt x="547008" y="47951"/>
                </a:lnTo>
                <a:lnTo>
                  <a:pt x="547008" y="38960"/>
                </a:lnTo>
                <a:lnTo>
                  <a:pt x="544013" y="32973"/>
                </a:lnTo>
                <a:lnTo>
                  <a:pt x="532057" y="15002"/>
                </a:lnTo>
                <a:lnTo>
                  <a:pt x="520101" y="6010"/>
                </a:lnTo>
                <a:lnTo>
                  <a:pt x="505162" y="0"/>
                </a:lnTo>
                <a:close/>
              </a:path>
              <a:path w="969010" h="730885">
                <a:moveTo>
                  <a:pt x="654613" y="12021"/>
                </a:moveTo>
                <a:lnTo>
                  <a:pt x="600811" y="20988"/>
                </a:lnTo>
                <a:lnTo>
                  <a:pt x="561948" y="38960"/>
                </a:lnTo>
                <a:lnTo>
                  <a:pt x="547008" y="47951"/>
                </a:lnTo>
                <a:lnTo>
                  <a:pt x="734323" y="47951"/>
                </a:lnTo>
                <a:lnTo>
                  <a:pt x="714394" y="32973"/>
                </a:lnTo>
                <a:lnTo>
                  <a:pt x="699442" y="23981"/>
                </a:lnTo>
                <a:lnTo>
                  <a:pt x="684503" y="17995"/>
                </a:lnTo>
                <a:lnTo>
                  <a:pt x="654613" y="12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2668" y="3538690"/>
            <a:ext cx="969010" cy="730885"/>
          </a:xfrm>
          <a:custGeom>
            <a:avLst/>
            <a:gdLst/>
            <a:ahLst/>
            <a:cxnLst/>
            <a:rect l="l" t="t" r="r" b="b"/>
            <a:pathLst>
              <a:path w="969010" h="730885">
                <a:moveTo>
                  <a:pt x="424453" y="682915"/>
                </a:moveTo>
                <a:lnTo>
                  <a:pt x="409501" y="691907"/>
                </a:lnTo>
                <a:lnTo>
                  <a:pt x="391567" y="700886"/>
                </a:lnTo>
                <a:lnTo>
                  <a:pt x="370650" y="709878"/>
                </a:lnTo>
                <a:lnTo>
                  <a:pt x="346738" y="718858"/>
                </a:lnTo>
                <a:lnTo>
                  <a:pt x="316848" y="718858"/>
                </a:lnTo>
                <a:lnTo>
                  <a:pt x="304892" y="718858"/>
                </a:lnTo>
                <a:lnTo>
                  <a:pt x="289941" y="712871"/>
                </a:lnTo>
                <a:lnTo>
                  <a:pt x="275001" y="706885"/>
                </a:lnTo>
                <a:lnTo>
                  <a:pt x="260050" y="700886"/>
                </a:lnTo>
                <a:lnTo>
                  <a:pt x="215221" y="661950"/>
                </a:lnTo>
                <a:lnTo>
                  <a:pt x="197287" y="626007"/>
                </a:lnTo>
                <a:lnTo>
                  <a:pt x="194292" y="614034"/>
                </a:lnTo>
                <a:lnTo>
                  <a:pt x="194292" y="605043"/>
                </a:lnTo>
                <a:lnTo>
                  <a:pt x="194292" y="596063"/>
                </a:lnTo>
                <a:lnTo>
                  <a:pt x="185319" y="602049"/>
                </a:lnTo>
                <a:lnTo>
                  <a:pt x="173363" y="605043"/>
                </a:lnTo>
                <a:lnTo>
                  <a:pt x="161407" y="611029"/>
                </a:lnTo>
                <a:lnTo>
                  <a:pt x="146468" y="614034"/>
                </a:lnTo>
                <a:lnTo>
                  <a:pt x="128533" y="611029"/>
                </a:lnTo>
                <a:lnTo>
                  <a:pt x="110599" y="608036"/>
                </a:lnTo>
                <a:lnTo>
                  <a:pt x="89670" y="596063"/>
                </a:lnTo>
                <a:lnTo>
                  <a:pt x="74731" y="578091"/>
                </a:lnTo>
                <a:lnTo>
                  <a:pt x="65758" y="563113"/>
                </a:lnTo>
                <a:lnTo>
                  <a:pt x="62775" y="545142"/>
                </a:lnTo>
                <a:lnTo>
                  <a:pt x="62775" y="530163"/>
                </a:lnTo>
                <a:lnTo>
                  <a:pt x="65758" y="515185"/>
                </a:lnTo>
                <a:lnTo>
                  <a:pt x="68753" y="506206"/>
                </a:lnTo>
                <a:lnTo>
                  <a:pt x="71736" y="497214"/>
                </a:lnTo>
                <a:lnTo>
                  <a:pt x="59780" y="491227"/>
                </a:lnTo>
                <a:lnTo>
                  <a:pt x="50819" y="482248"/>
                </a:lnTo>
                <a:lnTo>
                  <a:pt x="11956" y="434320"/>
                </a:lnTo>
                <a:lnTo>
                  <a:pt x="2995" y="374419"/>
                </a:lnTo>
                <a:lnTo>
                  <a:pt x="2995" y="377412"/>
                </a:lnTo>
                <a:lnTo>
                  <a:pt x="0" y="359441"/>
                </a:lnTo>
                <a:lnTo>
                  <a:pt x="2995" y="326491"/>
                </a:lnTo>
                <a:lnTo>
                  <a:pt x="11956" y="299540"/>
                </a:lnTo>
                <a:lnTo>
                  <a:pt x="32885" y="260604"/>
                </a:lnTo>
                <a:lnTo>
                  <a:pt x="65758" y="233640"/>
                </a:lnTo>
                <a:lnTo>
                  <a:pt x="62775" y="224661"/>
                </a:lnTo>
                <a:lnTo>
                  <a:pt x="59780" y="212676"/>
                </a:lnTo>
                <a:lnTo>
                  <a:pt x="56797" y="200703"/>
                </a:lnTo>
                <a:lnTo>
                  <a:pt x="56797" y="185725"/>
                </a:lnTo>
                <a:lnTo>
                  <a:pt x="62775" y="167753"/>
                </a:lnTo>
                <a:lnTo>
                  <a:pt x="71736" y="152775"/>
                </a:lnTo>
                <a:lnTo>
                  <a:pt x="86687" y="134803"/>
                </a:lnTo>
                <a:lnTo>
                  <a:pt x="104621" y="122830"/>
                </a:lnTo>
                <a:lnTo>
                  <a:pt x="122555" y="116832"/>
                </a:lnTo>
                <a:lnTo>
                  <a:pt x="140489" y="116832"/>
                </a:lnTo>
                <a:lnTo>
                  <a:pt x="155429" y="119825"/>
                </a:lnTo>
                <a:lnTo>
                  <a:pt x="170380" y="125824"/>
                </a:lnTo>
                <a:lnTo>
                  <a:pt x="179341" y="128817"/>
                </a:lnTo>
                <a:lnTo>
                  <a:pt x="188314" y="134803"/>
                </a:lnTo>
                <a:lnTo>
                  <a:pt x="188314" y="125824"/>
                </a:lnTo>
                <a:lnTo>
                  <a:pt x="188314" y="116832"/>
                </a:lnTo>
                <a:lnTo>
                  <a:pt x="191297" y="101854"/>
                </a:lnTo>
                <a:lnTo>
                  <a:pt x="200270" y="86888"/>
                </a:lnTo>
                <a:lnTo>
                  <a:pt x="209243" y="68916"/>
                </a:lnTo>
                <a:lnTo>
                  <a:pt x="227177" y="50945"/>
                </a:lnTo>
                <a:lnTo>
                  <a:pt x="254072" y="29980"/>
                </a:lnTo>
                <a:lnTo>
                  <a:pt x="269023" y="20988"/>
                </a:lnTo>
                <a:lnTo>
                  <a:pt x="283963" y="15002"/>
                </a:lnTo>
                <a:lnTo>
                  <a:pt x="298914" y="12021"/>
                </a:lnTo>
                <a:lnTo>
                  <a:pt x="313853" y="12021"/>
                </a:lnTo>
                <a:lnTo>
                  <a:pt x="340760" y="12021"/>
                </a:lnTo>
                <a:lnTo>
                  <a:pt x="367655" y="17995"/>
                </a:lnTo>
                <a:lnTo>
                  <a:pt x="388584" y="26975"/>
                </a:lnTo>
                <a:lnTo>
                  <a:pt x="403523" y="38960"/>
                </a:lnTo>
                <a:lnTo>
                  <a:pt x="418474" y="47951"/>
                </a:lnTo>
                <a:lnTo>
                  <a:pt x="421458" y="38960"/>
                </a:lnTo>
                <a:lnTo>
                  <a:pt x="424453" y="32973"/>
                </a:lnTo>
                <a:lnTo>
                  <a:pt x="427436" y="23981"/>
                </a:lnTo>
                <a:lnTo>
                  <a:pt x="436409" y="15002"/>
                </a:lnTo>
                <a:lnTo>
                  <a:pt x="448365" y="6010"/>
                </a:lnTo>
                <a:lnTo>
                  <a:pt x="463304" y="0"/>
                </a:lnTo>
                <a:lnTo>
                  <a:pt x="484233" y="0"/>
                </a:lnTo>
                <a:lnTo>
                  <a:pt x="505162" y="0"/>
                </a:lnTo>
                <a:lnTo>
                  <a:pt x="520101" y="6010"/>
                </a:lnTo>
                <a:lnTo>
                  <a:pt x="532057" y="15002"/>
                </a:lnTo>
                <a:lnTo>
                  <a:pt x="538035" y="23981"/>
                </a:lnTo>
                <a:lnTo>
                  <a:pt x="544013" y="32973"/>
                </a:lnTo>
                <a:lnTo>
                  <a:pt x="547008" y="38960"/>
                </a:lnTo>
                <a:lnTo>
                  <a:pt x="547008" y="47951"/>
                </a:lnTo>
                <a:lnTo>
                  <a:pt x="561947" y="38960"/>
                </a:lnTo>
                <a:lnTo>
                  <a:pt x="579882" y="29980"/>
                </a:lnTo>
                <a:lnTo>
                  <a:pt x="600811" y="20988"/>
                </a:lnTo>
                <a:lnTo>
                  <a:pt x="627706" y="15002"/>
                </a:lnTo>
                <a:lnTo>
                  <a:pt x="654613" y="12021"/>
                </a:lnTo>
                <a:lnTo>
                  <a:pt x="669552" y="15002"/>
                </a:lnTo>
                <a:lnTo>
                  <a:pt x="684503" y="17995"/>
                </a:lnTo>
                <a:lnTo>
                  <a:pt x="699442" y="23981"/>
                </a:lnTo>
                <a:lnTo>
                  <a:pt x="714394" y="32973"/>
                </a:lnTo>
                <a:lnTo>
                  <a:pt x="756240" y="71909"/>
                </a:lnTo>
                <a:lnTo>
                  <a:pt x="777157" y="116832"/>
                </a:lnTo>
                <a:lnTo>
                  <a:pt x="780152" y="128817"/>
                </a:lnTo>
                <a:lnTo>
                  <a:pt x="777157" y="137797"/>
                </a:lnTo>
                <a:lnTo>
                  <a:pt x="786130" y="131810"/>
                </a:lnTo>
                <a:lnTo>
                  <a:pt x="798086" y="125824"/>
                </a:lnTo>
                <a:lnTo>
                  <a:pt x="810042" y="119825"/>
                </a:lnTo>
                <a:lnTo>
                  <a:pt x="827976" y="119825"/>
                </a:lnTo>
                <a:lnTo>
                  <a:pt x="845946" y="119825"/>
                </a:lnTo>
                <a:lnTo>
                  <a:pt x="863797" y="125824"/>
                </a:lnTo>
                <a:lnTo>
                  <a:pt x="881767" y="137797"/>
                </a:lnTo>
                <a:lnTo>
                  <a:pt x="896742" y="152775"/>
                </a:lnTo>
                <a:lnTo>
                  <a:pt x="905727" y="170746"/>
                </a:lnTo>
                <a:lnTo>
                  <a:pt x="908722" y="185725"/>
                </a:lnTo>
                <a:lnTo>
                  <a:pt x="908722" y="200703"/>
                </a:lnTo>
                <a:lnTo>
                  <a:pt x="908722" y="215669"/>
                </a:lnTo>
                <a:lnTo>
                  <a:pt x="905727" y="224661"/>
                </a:lnTo>
                <a:lnTo>
                  <a:pt x="899737" y="236646"/>
                </a:lnTo>
                <a:lnTo>
                  <a:pt x="911717" y="242632"/>
                </a:lnTo>
                <a:lnTo>
                  <a:pt x="920582" y="251612"/>
                </a:lnTo>
                <a:lnTo>
                  <a:pt x="932562" y="263597"/>
                </a:lnTo>
                <a:lnTo>
                  <a:pt x="947537" y="278575"/>
                </a:lnTo>
                <a:lnTo>
                  <a:pt x="956522" y="302533"/>
                </a:lnTo>
                <a:lnTo>
                  <a:pt x="965507" y="329484"/>
                </a:lnTo>
                <a:lnTo>
                  <a:pt x="968502" y="362434"/>
                </a:lnTo>
                <a:lnTo>
                  <a:pt x="965507" y="395384"/>
                </a:lnTo>
                <a:lnTo>
                  <a:pt x="956522" y="425340"/>
                </a:lnTo>
                <a:lnTo>
                  <a:pt x="947537" y="446305"/>
                </a:lnTo>
                <a:lnTo>
                  <a:pt x="935557" y="464276"/>
                </a:lnTo>
                <a:lnTo>
                  <a:pt x="926572" y="479242"/>
                </a:lnTo>
                <a:lnTo>
                  <a:pt x="914712" y="488234"/>
                </a:lnTo>
                <a:lnTo>
                  <a:pt x="905727" y="497214"/>
                </a:lnTo>
                <a:lnTo>
                  <a:pt x="908722" y="506206"/>
                </a:lnTo>
                <a:lnTo>
                  <a:pt x="911717" y="518190"/>
                </a:lnTo>
                <a:lnTo>
                  <a:pt x="914712" y="530163"/>
                </a:lnTo>
                <a:lnTo>
                  <a:pt x="914712" y="545142"/>
                </a:lnTo>
                <a:lnTo>
                  <a:pt x="911717" y="563113"/>
                </a:lnTo>
                <a:lnTo>
                  <a:pt x="902732" y="581085"/>
                </a:lnTo>
                <a:lnTo>
                  <a:pt x="884762" y="596063"/>
                </a:lnTo>
                <a:lnTo>
                  <a:pt x="866792" y="608036"/>
                </a:lnTo>
                <a:lnTo>
                  <a:pt x="848941" y="614034"/>
                </a:lnTo>
                <a:lnTo>
                  <a:pt x="830971" y="614034"/>
                </a:lnTo>
                <a:lnTo>
                  <a:pt x="816020" y="611029"/>
                </a:lnTo>
                <a:lnTo>
                  <a:pt x="804064" y="608036"/>
                </a:lnTo>
                <a:lnTo>
                  <a:pt x="792108" y="602049"/>
                </a:lnTo>
                <a:lnTo>
                  <a:pt x="783135" y="596063"/>
                </a:lnTo>
                <a:lnTo>
                  <a:pt x="783135" y="605043"/>
                </a:lnTo>
                <a:lnTo>
                  <a:pt x="783135" y="614034"/>
                </a:lnTo>
                <a:lnTo>
                  <a:pt x="780152" y="629000"/>
                </a:lnTo>
                <a:lnTo>
                  <a:pt x="774174" y="643979"/>
                </a:lnTo>
                <a:lnTo>
                  <a:pt x="762218" y="661950"/>
                </a:lnTo>
                <a:lnTo>
                  <a:pt x="744284" y="679922"/>
                </a:lnTo>
                <a:lnTo>
                  <a:pt x="717377" y="700886"/>
                </a:lnTo>
                <a:lnTo>
                  <a:pt x="702437" y="709878"/>
                </a:lnTo>
                <a:lnTo>
                  <a:pt x="687486" y="715864"/>
                </a:lnTo>
                <a:lnTo>
                  <a:pt x="672547" y="718858"/>
                </a:lnTo>
                <a:lnTo>
                  <a:pt x="660591" y="721851"/>
                </a:lnTo>
                <a:lnTo>
                  <a:pt x="606789" y="712871"/>
                </a:lnTo>
                <a:lnTo>
                  <a:pt x="567926" y="694900"/>
                </a:lnTo>
                <a:lnTo>
                  <a:pt x="552986" y="682915"/>
                </a:lnTo>
                <a:lnTo>
                  <a:pt x="552986" y="691907"/>
                </a:lnTo>
                <a:lnTo>
                  <a:pt x="549991" y="697893"/>
                </a:lnTo>
                <a:lnTo>
                  <a:pt x="544013" y="706885"/>
                </a:lnTo>
                <a:lnTo>
                  <a:pt x="535052" y="715864"/>
                </a:lnTo>
                <a:lnTo>
                  <a:pt x="526079" y="724844"/>
                </a:lnTo>
                <a:lnTo>
                  <a:pt x="508145" y="730843"/>
                </a:lnTo>
                <a:lnTo>
                  <a:pt x="487216" y="730843"/>
                </a:lnTo>
                <a:lnTo>
                  <a:pt x="469282" y="730843"/>
                </a:lnTo>
                <a:lnTo>
                  <a:pt x="451348" y="724844"/>
                </a:lnTo>
                <a:lnTo>
                  <a:pt x="442387" y="715864"/>
                </a:lnTo>
                <a:lnTo>
                  <a:pt x="433414" y="706885"/>
                </a:lnTo>
                <a:lnTo>
                  <a:pt x="427436" y="697893"/>
                </a:lnTo>
                <a:lnTo>
                  <a:pt x="424453" y="691907"/>
                </a:lnTo>
                <a:lnTo>
                  <a:pt x="424453" y="682915"/>
                </a:lnTo>
              </a:path>
            </a:pathLst>
          </a:custGeom>
          <a:ln w="5991">
            <a:solidFill>
              <a:srgbClr val="009F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47661" y="2376617"/>
            <a:ext cx="969010" cy="734060"/>
          </a:xfrm>
          <a:custGeom>
            <a:avLst/>
            <a:gdLst/>
            <a:ahLst/>
            <a:cxnLst/>
            <a:rect l="l" t="t" r="r" b="b"/>
            <a:pathLst>
              <a:path w="969009" h="734060">
                <a:moveTo>
                  <a:pt x="744308" y="682915"/>
                </a:moveTo>
                <a:lnTo>
                  <a:pt x="424441" y="682915"/>
                </a:lnTo>
                <a:lnTo>
                  <a:pt x="424441" y="685920"/>
                </a:lnTo>
                <a:lnTo>
                  <a:pt x="427436" y="691810"/>
                </a:lnTo>
                <a:lnTo>
                  <a:pt x="427436" y="700826"/>
                </a:lnTo>
                <a:lnTo>
                  <a:pt x="454391" y="727753"/>
                </a:lnTo>
                <a:lnTo>
                  <a:pt x="490211" y="733764"/>
                </a:lnTo>
                <a:lnTo>
                  <a:pt x="511176" y="730759"/>
                </a:lnTo>
                <a:lnTo>
                  <a:pt x="526031" y="727753"/>
                </a:lnTo>
                <a:lnTo>
                  <a:pt x="538011" y="718858"/>
                </a:lnTo>
                <a:lnTo>
                  <a:pt x="549991" y="700826"/>
                </a:lnTo>
                <a:lnTo>
                  <a:pt x="552986" y="691810"/>
                </a:lnTo>
                <a:lnTo>
                  <a:pt x="552986" y="685920"/>
                </a:lnTo>
                <a:lnTo>
                  <a:pt x="740865" y="685920"/>
                </a:lnTo>
                <a:lnTo>
                  <a:pt x="744308" y="682915"/>
                </a:lnTo>
                <a:close/>
              </a:path>
              <a:path w="969009" h="734060">
                <a:moveTo>
                  <a:pt x="890222" y="596003"/>
                </a:moveTo>
                <a:lnTo>
                  <a:pt x="194304" y="596003"/>
                </a:lnTo>
                <a:lnTo>
                  <a:pt x="194304" y="617039"/>
                </a:lnTo>
                <a:lnTo>
                  <a:pt x="215149" y="661878"/>
                </a:lnTo>
                <a:lnTo>
                  <a:pt x="260074" y="700826"/>
                </a:lnTo>
                <a:lnTo>
                  <a:pt x="319855" y="721863"/>
                </a:lnTo>
                <a:lnTo>
                  <a:pt x="346690" y="718858"/>
                </a:lnTo>
                <a:lnTo>
                  <a:pt x="370650" y="712847"/>
                </a:lnTo>
                <a:lnTo>
                  <a:pt x="394610" y="703831"/>
                </a:lnTo>
                <a:lnTo>
                  <a:pt x="409465" y="694816"/>
                </a:lnTo>
                <a:lnTo>
                  <a:pt x="424441" y="682915"/>
                </a:lnTo>
                <a:lnTo>
                  <a:pt x="744308" y="682915"/>
                </a:lnTo>
                <a:lnTo>
                  <a:pt x="762158" y="664883"/>
                </a:lnTo>
                <a:lnTo>
                  <a:pt x="774138" y="646972"/>
                </a:lnTo>
                <a:lnTo>
                  <a:pt x="780128" y="631946"/>
                </a:lnTo>
                <a:lnTo>
                  <a:pt x="783123" y="617039"/>
                </a:lnTo>
                <a:lnTo>
                  <a:pt x="783123" y="599008"/>
                </a:lnTo>
                <a:lnTo>
                  <a:pt x="887709" y="599008"/>
                </a:lnTo>
                <a:lnTo>
                  <a:pt x="890222" y="596003"/>
                </a:lnTo>
                <a:close/>
              </a:path>
              <a:path w="969009" h="734060">
                <a:moveTo>
                  <a:pt x="740865" y="685920"/>
                </a:moveTo>
                <a:lnTo>
                  <a:pt x="552986" y="685920"/>
                </a:lnTo>
                <a:lnTo>
                  <a:pt x="567961" y="694816"/>
                </a:lnTo>
                <a:lnTo>
                  <a:pt x="585812" y="703831"/>
                </a:lnTo>
                <a:lnTo>
                  <a:pt x="606777" y="712847"/>
                </a:lnTo>
                <a:lnTo>
                  <a:pt x="630737" y="721863"/>
                </a:lnTo>
                <a:lnTo>
                  <a:pt x="675542" y="721863"/>
                </a:lnTo>
                <a:lnTo>
                  <a:pt x="690517" y="718858"/>
                </a:lnTo>
                <a:lnTo>
                  <a:pt x="705373" y="712847"/>
                </a:lnTo>
                <a:lnTo>
                  <a:pt x="720348" y="703831"/>
                </a:lnTo>
                <a:lnTo>
                  <a:pt x="740865" y="685920"/>
                </a:lnTo>
                <a:close/>
              </a:path>
              <a:path w="969009" h="734060">
                <a:moveTo>
                  <a:pt x="887709" y="599008"/>
                </a:moveTo>
                <a:lnTo>
                  <a:pt x="783123" y="599008"/>
                </a:lnTo>
                <a:lnTo>
                  <a:pt x="792108" y="605018"/>
                </a:lnTo>
                <a:lnTo>
                  <a:pt x="804088" y="608024"/>
                </a:lnTo>
                <a:lnTo>
                  <a:pt x="816068" y="614034"/>
                </a:lnTo>
                <a:lnTo>
                  <a:pt x="833919" y="617039"/>
                </a:lnTo>
                <a:lnTo>
                  <a:pt x="848894" y="614034"/>
                </a:lnTo>
                <a:lnTo>
                  <a:pt x="869859" y="611029"/>
                </a:lnTo>
                <a:lnTo>
                  <a:pt x="887709" y="599008"/>
                </a:lnTo>
                <a:close/>
              </a:path>
              <a:path w="969009" h="734060">
                <a:moveTo>
                  <a:pt x="140513" y="119729"/>
                </a:moveTo>
                <a:lnTo>
                  <a:pt x="122543" y="119729"/>
                </a:lnTo>
                <a:lnTo>
                  <a:pt x="104573" y="125740"/>
                </a:lnTo>
                <a:lnTo>
                  <a:pt x="86723" y="137761"/>
                </a:lnTo>
                <a:lnTo>
                  <a:pt x="71748" y="152787"/>
                </a:lnTo>
                <a:lnTo>
                  <a:pt x="62763" y="170698"/>
                </a:lnTo>
                <a:lnTo>
                  <a:pt x="59768" y="185725"/>
                </a:lnTo>
                <a:lnTo>
                  <a:pt x="59768" y="215657"/>
                </a:lnTo>
                <a:lnTo>
                  <a:pt x="62763" y="227558"/>
                </a:lnTo>
                <a:lnTo>
                  <a:pt x="68753" y="236574"/>
                </a:lnTo>
                <a:lnTo>
                  <a:pt x="56773" y="242584"/>
                </a:lnTo>
                <a:lnTo>
                  <a:pt x="47788" y="251600"/>
                </a:lnTo>
                <a:lnTo>
                  <a:pt x="32933" y="263501"/>
                </a:lnTo>
                <a:lnTo>
                  <a:pt x="20953" y="281532"/>
                </a:lnTo>
                <a:lnTo>
                  <a:pt x="11968" y="302449"/>
                </a:lnTo>
                <a:lnTo>
                  <a:pt x="2983" y="329496"/>
                </a:lnTo>
                <a:lnTo>
                  <a:pt x="0" y="362434"/>
                </a:lnTo>
                <a:lnTo>
                  <a:pt x="2983" y="377340"/>
                </a:lnTo>
                <a:lnTo>
                  <a:pt x="5978" y="410278"/>
                </a:lnTo>
                <a:lnTo>
                  <a:pt x="23948" y="458242"/>
                </a:lnTo>
                <a:lnTo>
                  <a:pt x="62763" y="491179"/>
                </a:lnTo>
                <a:lnTo>
                  <a:pt x="71748" y="497190"/>
                </a:lnTo>
                <a:lnTo>
                  <a:pt x="68753" y="506206"/>
                </a:lnTo>
                <a:lnTo>
                  <a:pt x="65758" y="518106"/>
                </a:lnTo>
                <a:lnTo>
                  <a:pt x="62763" y="533133"/>
                </a:lnTo>
                <a:lnTo>
                  <a:pt x="62763" y="548039"/>
                </a:lnTo>
                <a:lnTo>
                  <a:pt x="92713" y="596003"/>
                </a:lnTo>
                <a:lnTo>
                  <a:pt x="128533" y="614034"/>
                </a:lnTo>
                <a:lnTo>
                  <a:pt x="146503" y="614034"/>
                </a:lnTo>
                <a:lnTo>
                  <a:pt x="176334" y="608024"/>
                </a:lnTo>
                <a:lnTo>
                  <a:pt x="194304" y="596003"/>
                </a:lnTo>
                <a:lnTo>
                  <a:pt x="890222" y="596003"/>
                </a:lnTo>
                <a:lnTo>
                  <a:pt x="902684" y="581097"/>
                </a:lnTo>
                <a:lnTo>
                  <a:pt x="911669" y="566070"/>
                </a:lnTo>
                <a:lnTo>
                  <a:pt x="914664" y="548039"/>
                </a:lnTo>
                <a:lnTo>
                  <a:pt x="914664" y="518106"/>
                </a:lnTo>
                <a:lnTo>
                  <a:pt x="911669" y="509211"/>
                </a:lnTo>
                <a:lnTo>
                  <a:pt x="905679" y="500195"/>
                </a:lnTo>
                <a:lnTo>
                  <a:pt x="914664" y="491179"/>
                </a:lnTo>
                <a:lnTo>
                  <a:pt x="926644" y="482163"/>
                </a:lnTo>
                <a:lnTo>
                  <a:pt x="938624" y="467257"/>
                </a:lnTo>
                <a:lnTo>
                  <a:pt x="947489" y="449226"/>
                </a:lnTo>
                <a:lnTo>
                  <a:pt x="959469" y="425304"/>
                </a:lnTo>
                <a:lnTo>
                  <a:pt x="965459" y="398377"/>
                </a:lnTo>
                <a:lnTo>
                  <a:pt x="968454" y="365439"/>
                </a:lnTo>
                <a:lnTo>
                  <a:pt x="968454" y="362434"/>
                </a:lnTo>
                <a:lnTo>
                  <a:pt x="956474" y="302449"/>
                </a:lnTo>
                <a:lnTo>
                  <a:pt x="935629" y="263501"/>
                </a:lnTo>
                <a:lnTo>
                  <a:pt x="902684" y="236574"/>
                </a:lnTo>
                <a:lnTo>
                  <a:pt x="905679" y="227558"/>
                </a:lnTo>
                <a:lnTo>
                  <a:pt x="908674" y="215657"/>
                </a:lnTo>
                <a:lnTo>
                  <a:pt x="911669" y="203636"/>
                </a:lnTo>
                <a:lnTo>
                  <a:pt x="908674" y="188730"/>
                </a:lnTo>
                <a:lnTo>
                  <a:pt x="905679" y="170698"/>
                </a:lnTo>
                <a:lnTo>
                  <a:pt x="896694" y="155672"/>
                </a:lnTo>
                <a:lnTo>
                  <a:pt x="881719" y="137761"/>
                </a:lnTo>
                <a:lnTo>
                  <a:pt x="191309" y="137761"/>
                </a:lnTo>
                <a:lnTo>
                  <a:pt x="182324" y="131750"/>
                </a:lnTo>
                <a:lnTo>
                  <a:pt x="170344" y="125740"/>
                </a:lnTo>
                <a:lnTo>
                  <a:pt x="140513" y="119729"/>
                </a:lnTo>
                <a:close/>
              </a:path>
              <a:path w="969009" h="734060">
                <a:moveTo>
                  <a:pt x="313865" y="11900"/>
                </a:moveTo>
                <a:lnTo>
                  <a:pt x="269059" y="23921"/>
                </a:lnTo>
                <a:lnTo>
                  <a:pt x="230124" y="50848"/>
                </a:lnTo>
                <a:lnTo>
                  <a:pt x="200294" y="89797"/>
                </a:lnTo>
                <a:lnTo>
                  <a:pt x="188314" y="116844"/>
                </a:lnTo>
                <a:lnTo>
                  <a:pt x="188314" y="128745"/>
                </a:lnTo>
                <a:lnTo>
                  <a:pt x="191309" y="137761"/>
                </a:lnTo>
                <a:lnTo>
                  <a:pt x="780128" y="137761"/>
                </a:lnTo>
                <a:lnTo>
                  <a:pt x="780128" y="119729"/>
                </a:lnTo>
                <a:lnTo>
                  <a:pt x="777133" y="104823"/>
                </a:lnTo>
                <a:lnTo>
                  <a:pt x="756288" y="71885"/>
                </a:lnTo>
                <a:lnTo>
                  <a:pt x="421446" y="50848"/>
                </a:lnTo>
                <a:lnTo>
                  <a:pt x="406470" y="38948"/>
                </a:lnTo>
                <a:lnTo>
                  <a:pt x="388620" y="29932"/>
                </a:lnTo>
                <a:lnTo>
                  <a:pt x="367655" y="20916"/>
                </a:lnTo>
                <a:lnTo>
                  <a:pt x="340700" y="14906"/>
                </a:lnTo>
                <a:lnTo>
                  <a:pt x="313865" y="11900"/>
                </a:lnTo>
                <a:close/>
              </a:path>
              <a:path w="969009" h="734060">
                <a:moveTo>
                  <a:pt x="845899" y="119729"/>
                </a:moveTo>
                <a:lnTo>
                  <a:pt x="827928" y="119729"/>
                </a:lnTo>
                <a:lnTo>
                  <a:pt x="813073" y="122734"/>
                </a:lnTo>
                <a:lnTo>
                  <a:pt x="798098" y="128745"/>
                </a:lnTo>
                <a:lnTo>
                  <a:pt x="789113" y="131750"/>
                </a:lnTo>
                <a:lnTo>
                  <a:pt x="780128" y="137761"/>
                </a:lnTo>
                <a:lnTo>
                  <a:pt x="881719" y="137761"/>
                </a:lnTo>
                <a:lnTo>
                  <a:pt x="863869" y="125740"/>
                </a:lnTo>
                <a:lnTo>
                  <a:pt x="845899" y="119729"/>
                </a:lnTo>
                <a:close/>
              </a:path>
              <a:path w="969009" h="734060">
                <a:moveTo>
                  <a:pt x="484221" y="0"/>
                </a:moveTo>
                <a:lnTo>
                  <a:pt x="436421" y="17911"/>
                </a:lnTo>
                <a:lnTo>
                  <a:pt x="424441" y="35942"/>
                </a:lnTo>
                <a:lnTo>
                  <a:pt x="421446" y="41953"/>
                </a:lnTo>
                <a:lnTo>
                  <a:pt x="421446" y="50848"/>
                </a:lnTo>
                <a:lnTo>
                  <a:pt x="549991" y="50848"/>
                </a:lnTo>
                <a:lnTo>
                  <a:pt x="546996" y="41953"/>
                </a:lnTo>
                <a:lnTo>
                  <a:pt x="544001" y="35942"/>
                </a:lnTo>
                <a:lnTo>
                  <a:pt x="541006" y="26927"/>
                </a:lnTo>
                <a:lnTo>
                  <a:pt x="532021" y="17911"/>
                </a:lnTo>
                <a:lnTo>
                  <a:pt x="520041" y="9015"/>
                </a:lnTo>
                <a:lnTo>
                  <a:pt x="505186" y="3005"/>
                </a:lnTo>
                <a:lnTo>
                  <a:pt x="484221" y="0"/>
                </a:lnTo>
                <a:close/>
              </a:path>
              <a:path w="969009" h="734060">
                <a:moveTo>
                  <a:pt x="669552" y="14906"/>
                </a:moveTo>
                <a:lnTo>
                  <a:pt x="627742" y="14906"/>
                </a:lnTo>
                <a:lnTo>
                  <a:pt x="600787" y="20916"/>
                </a:lnTo>
                <a:lnTo>
                  <a:pt x="579822" y="32937"/>
                </a:lnTo>
                <a:lnTo>
                  <a:pt x="561971" y="41953"/>
                </a:lnTo>
                <a:lnTo>
                  <a:pt x="549991" y="50848"/>
                </a:lnTo>
                <a:lnTo>
                  <a:pt x="737440" y="50848"/>
                </a:lnTo>
                <a:lnTo>
                  <a:pt x="714358" y="32937"/>
                </a:lnTo>
                <a:lnTo>
                  <a:pt x="699383" y="23921"/>
                </a:lnTo>
                <a:lnTo>
                  <a:pt x="684527" y="17911"/>
                </a:lnTo>
                <a:lnTo>
                  <a:pt x="669552" y="14906"/>
                </a:lnTo>
                <a:close/>
              </a:path>
            </a:pathLst>
          </a:custGeom>
          <a:solidFill>
            <a:srgbClr val="009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47661" y="2376616"/>
            <a:ext cx="969010" cy="734060"/>
          </a:xfrm>
          <a:custGeom>
            <a:avLst/>
            <a:gdLst/>
            <a:ahLst/>
            <a:cxnLst/>
            <a:rect l="l" t="t" r="r" b="b"/>
            <a:pathLst>
              <a:path w="969009" h="734060">
                <a:moveTo>
                  <a:pt x="424441" y="682915"/>
                </a:moveTo>
                <a:lnTo>
                  <a:pt x="409465" y="694816"/>
                </a:lnTo>
                <a:lnTo>
                  <a:pt x="394610" y="703831"/>
                </a:lnTo>
                <a:lnTo>
                  <a:pt x="370650" y="712847"/>
                </a:lnTo>
                <a:lnTo>
                  <a:pt x="346690" y="718858"/>
                </a:lnTo>
                <a:lnTo>
                  <a:pt x="319855" y="721863"/>
                </a:lnTo>
                <a:lnTo>
                  <a:pt x="304880" y="718858"/>
                </a:lnTo>
                <a:lnTo>
                  <a:pt x="289905" y="715852"/>
                </a:lnTo>
                <a:lnTo>
                  <a:pt x="275049" y="709842"/>
                </a:lnTo>
                <a:lnTo>
                  <a:pt x="260074" y="700826"/>
                </a:lnTo>
                <a:lnTo>
                  <a:pt x="215149" y="661878"/>
                </a:lnTo>
                <a:lnTo>
                  <a:pt x="194304" y="617040"/>
                </a:lnTo>
                <a:lnTo>
                  <a:pt x="194304" y="605018"/>
                </a:lnTo>
                <a:lnTo>
                  <a:pt x="194304" y="596003"/>
                </a:lnTo>
                <a:lnTo>
                  <a:pt x="185319" y="602013"/>
                </a:lnTo>
                <a:lnTo>
                  <a:pt x="176334" y="608024"/>
                </a:lnTo>
                <a:lnTo>
                  <a:pt x="161359" y="611029"/>
                </a:lnTo>
                <a:lnTo>
                  <a:pt x="146503" y="614034"/>
                </a:lnTo>
                <a:lnTo>
                  <a:pt x="128533" y="614034"/>
                </a:lnTo>
                <a:lnTo>
                  <a:pt x="110563" y="608024"/>
                </a:lnTo>
                <a:lnTo>
                  <a:pt x="92713" y="596003"/>
                </a:lnTo>
                <a:lnTo>
                  <a:pt x="77738" y="581097"/>
                </a:lnTo>
                <a:lnTo>
                  <a:pt x="68753" y="563065"/>
                </a:lnTo>
                <a:lnTo>
                  <a:pt x="62763" y="548039"/>
                </a:lnTo>
                <a:lnTo>
                  <a:pt x="62763" y="533133"/>
                </a:lnTo>
                <a:lnTo>
                  <a:pt x="65758" y="518106"/>
                </a:lnTo>
                <a:lnTo>
                  <a:pt x="68753" y="506206"/>
                </a:lnTo>
                <a:lnTo>
                  <a:pt x="71748" y="497190"/>
                </a:lnTo>
                <a:lnTo>
                  <a:pt x="62763" y="491179"/>
                </a:lnTo>
                <a:lnTo>
                  <a:pt x="50783" y="485169"/>
                </a:lnTo>
                <a:lnTo>
                  <a:pt x="38803" y="473268"/>
                </a:lnTo>
                <a:lnTo>
                  <a:pt x="23948" y="458242"/>
                </a:lnTo>
                <a:lnTo>
                  <a:pt x="14963" y="434320"/>
                </a:lnTo>
                <a:lnTo>
                  <a:pt x="5978" y="410278"/>
                </a:lnTo>
                <a:lnTo>
                  <a:pt x="2983" y="377340"/>
                </a:lnTo>
                <a:lnTo>
                  <a:pt x="0" y="362434"/>
                </a:lnTo>
                <a:lnTo>
                  <a:pt x="2983" y="329496"/>
                </a:lnTo>
                <a:lnTo>
                  <a:pt x="11968" y="302449"/>
                </a:lnTo>
                <a:lnTo>
                  <a:pt x="20953" y="281532"/>
                </a:lnTo>
                <a:lnTo>
                  <a:pt x="32933" y="263501"/>
                </a:lnTo>
                <a:lnTo>
                  <a:pt x="47788" y="251600"/>
                </a:lnTo>
                <a:lnTo>
                  <a:pt x="56773" y="242584"/>
                </a:lnTo>
                <a:lnTo>
                  <a:pt x="68753" y="236574"/>
                </a:lnTo>
                <a:lnTo>
                  <a:pt x="62763" y="227558"/>
                </a:lnTo>
                <a:lnTo>
                  <a:pt x="59768" y="215657"/>
                </a:lnTo>
                <a:lnTo>
                  <a:pt x="59768" y="203636"/>
                </a:lnTo>
                <a:lnTo>
                  <a:pt x="59768" y="185725"/>
                </a:lnTo>
                <a:lnTo>
                  <a:pt x="62763" y="170698"/>
                </a:lnTo>
                <a:lnTo>
                  <a:pt x="71748" y="152787"/>
                </a:lnTo>
                <a:lnTo>
                  <a:pt x="86723" y="137761"/>
                </a:lnTo>
                <a:lnTo>
                  <a:pt x="104573" y="125740"/>
                </a:lnTo>
                <a:lnTo>
                  <a:pt x="122543" y="119729"/>
                </a:lnTo>
                <a:lnTo>
                  <a:pt x="140513" y="119729"/>
                </a:lnTo>
                <a:lnTo>
                  <a:pt x="155369" y="122734"/>
                </a:lnTo>
                <a:lnTo>
                  <a:pt x="170344" y="125740"/>
                </a:lnTo>
                <a:lnTo>
                  <a:pt x="182324" y="131750"/>
                </a:lnTo>
                <a:lnTo>
                  <a:pt x="191309" y="137761"/>
                </a:lnTo>
                <a:lnTo>
                  <a:pt x="188314" y="128745"/>
                </a:lnTo>
                <a:lnTo>
                  <a:pt x="188314" y="116844"/>
                </a:lnTo>
                <a:lnTo>
                  <a:pt x="212274" y="71885"/>
                </a:lnTo>
                <a:lnTo>
                  <a:pt x="254084" y="32937"/>
                </a:lnTo>
                <a:lnTo>
                  <a:pt x="269059" y="23921"/>
                </a:lnTo>
                <a:lnTo>
                  <a:pt x="283915" y="17911"/>
                </a:lnTo>
                <a:lnTo>
                  <a:pt x="298890" y="14906"/>
                </a:lnTo>
                <a:lnTo>
                  <a:pt x="313865" y="11900"/>
                </a:lnTo>
                <a:lnTo>
                  <a:pt x="367655" y="20916"/>
                </a:lnTo>
                <a:lnTo>
                  <a:pt x="406470" y="38948"/>
                </a:lnTo>
                <a:lnTo>
                  <a:pt x="421446" y="50849"/>
                </a:lnTo>
                <a:lnTo>
                  <a:pt x="421446" y="41953"/>
                </a:lnTo>
                <a:lnTo>
                  <a:pt x="424441" y="35942"/>
                </a:lnTo>
                <a:lnTo>
                  <a:pt x="427436" y="26927"/>
                </a:lnTo>
                <a:lnTo>
                  <a:pt x="436421" y="17911"/>
                </a:lnTo>
                <a:lnTo>
                  <a:pt x="448401" y="9015"/>
                </a:lnTo>
                <a:lnTo>
                  <a:pt x="463256" y="3005"/>
                </a:lnTo>
                <a:lnTo>
                  <a:pt x="484221" y="0"/>
                </a:lnTo>
                <a:lnTo>
                  <a:pt x="532021" y="17911"/>
                </a:lnTo>
                <a:lnTo>
                  <a:pt x="544001" y="35942"/>
                </a:lnTo>
                <a:lnTo>
                  <a:pt x="546996" y="41953"/>
                </a:lnTo>
                <a:lnTo>
                  <a:pt x="549991" y="50849"/>
                </a:lnTo>
                <a:lnTo>
                  <a:pt x="561971" y="41953"/>
                </a:lnTo>
                <a:lnTo>
                  <a:pt x="579822" y="32937"/>
                </a:lnTo>
                <a:lnTo>
                  <a:pt x="600787" y="20916"/>
                </a:lnTo>
                <a:lnTo>
                  <a:pt x="627742" y="14906"/>
                </a:lnTo>
                <a:lnTo>
                  <a:pt x="654577" y="14906"/>
                </a:lnTo>
                <a:lnTo>
                  <a:pt x="669552" y="14906"/>
                </a:lnTo>
                <a:lnTo>
                  <a:pt x="684527" y="17911"/>
                </a:lnTo>
                <a:lnTo>
                  <a:pt x="699383" y="23921"/>
                </a:lnTo>
                <a:lnTo>
                  <a:pt x="714358" y="32937"/>
                </a:lnTo>
                <a:lnTo>
                  <a:pt x="756288" y="71885"/>
                </a:lnTo>
                <a:lnTo>
                  <a:pt x="777133" y="104823"/>
                </a:lnTo>
                <a:lnTo>
                  <a:pt x="780128" y="119729"/>
                </a:lnTo>
                <a:lnTo>
                  <a:pt x="780128" y="128745"/>
                </a:lnTo>
                <a:lnTo>
                  <a:pt x="780128" y="137761"/>
                </a:lnTo>
                <a:lnTo>
                  <a:pt x="789113" y="131750"/>
                </a:lnTo>
                <a:lnTo>
                  <a:pt x="798098" y="128745"/>
                </a:lnTo>
                <a:lnTo>
                  <a:pt x="813073" y="122734"/>
                </a:lnTo>
                <a:lnTo>
                  <a:pt x="827928" y="119729"/>
                </a:lnTo>
                <a:lnTo>
                  <a:pt x="845899" y="119729"/>
                </a:lnTo>
                <a:lnTo>
                  <a:pt x="863869" y="125740"/>
                </a:lnTo>
                <a:lnTo>
                  <a:pt x="881719" y="137761"/>
                </a:lnTo>
                <a:lnTo>
                  <a:pt x="896694" y="155672"/>
                </a:lnTo>
                <a:lnTo>
                  <a:pt x="905679" y="170698"/>
                </a:lnTo>
                <a:lnTo>
                  <a:pt x="908674" y="188730"/>
                </a:lnTo>
                <a:lnTo>
                  <a:pt x="911669" y="203636"/>
                </a:lnTo>
                <a:lnTo>
                  <a:pt x="908674" y="215657"/>
                </a:lnTo>
                <a:lnTo>
                  <a:pt x="905679" y="227558"/>
                </a:lnTo>
                <a:lnTo>
                  <a:pt x="902684" y="236574"/>
                </a:lnTo>
                <a:lnTo>
                  <a:pt x="935629" y="263501"/>
                </a:lnTo>
                <a:lnTo>
                  <a:pt x="956474" y="302449"/>
                </a:lnTo>
                <a:lnTo>
                  <a:pt x="968454" y="362434"/>
                </a:lnTo>
                <a:lnTo>
                  <a:pt x="968454" y="365439"/>
                </a:lnTo>
                <a:lnTo>
                  <a:pt x="965459" y="398377"/>
                </a:lnTo>
                <a:lnTo>
                  <a:pt x="959469" y="425304"/>
                </a:lnTo>
                <a:lnTo>
                  <a:pt x="947489" y="449226"/>
                </a:lnTo>
                <a:lnTo>
                  <a:pt x="938624" y="467257"/>
                </a:lnTo>
                <a:lnTo>
                  <a:pt x="926644" y="482163"/>
                </a:lnTo>
                <a:lnTo>
                  <a:pt x="914664" y="491179"/>
                </a:lnTo>
                <a:lnTo>
                  <a:pt x="905679" y="500195"/>
                </a:lnTo>
                <a:lnTo>
                  <a:pt x="911669" y="509211"/>
                </a:lnTo>
                <a:lnTo>
                  <a:pt x="914664" y="518106"/>
                </a:lnTo>
                <a:lnTo>
                  <a:pt x="914664" y="533133"/>
                </a:lnTo>
                <a:lnTo>
                  <a:pt x="914664" y="548039"/>
                </a:lnTo>
                <a:lnTo>
                  <a:pt x="911669" y="566070"/>
                </a:lnTo>
                <a:lnTo>
                  <a:pt x="902684" y="581097"/>
                </a:lnTo>
                <a:lnTo>
                  <a:pt x="887709" y="599008"/>
                </a:lnTo>
                <a:lnTo>
                  <a:pt x="869859" y="611029"/>
                </a:lnTo>
                <a:lnTo>
                  <a:pt x="848894" y="614034"/>
                </a:lnTo>
                <a:lnTo>
                  <a:pt x="833918" y="617040"/>
                </a:lnTo>
                <a:lnTo>
                  <a:pt x="816068" y="614034"/>
                </a:lnTo>
                <a:lnTo>
                  <a:pt x="804088" y="608024"/>
                </a:lnTo>
                <a:lnTo>
                  <a:pt x="792108" y="605018"/>
                </a:lnTo>
                <a:lnTo>
                  <a:pt x="783123" y="599008"/>
                </a:lnTo>
                <a:lnTo>
                  <a:pt x="783123" y="608024"/>
                </a:lnTo>
                <a:lnTo>
                  <a:pt x="783123" y="617040"/>
                </a:lnTo>
                <a:lnTo>
                  <a:pt x="780128" y="631946"/>
                </a:lnTo>
                <a:lnTo>
                  <a:pt x="774138" y="646972"/>
                </a:lnTo>
                <a:lnTo>
                  <a:pt x="762158" y="664883"/>
                </a:lnTo>
                <a:lnTo>
                  <a:pt x="744308" y="682915"/>
                </a:lnTo>
                <a:lnTo>
                  <a:pt x="720348" y="703831"/>
                </a:lnTo>
                <a:lnTo>
                  <a:pt x="705373" y="712847"/>
                </a:lnTo>
                <a:lnTo>
                  <a:pt x="690517" y="718858"/>
                </a:lnTo>
                <a:lnTo>
                  <a:pt x="675542" y="721863"/>
                </a:lnTo>
                <a:lnTo>
                  <a:pt x="660567" y="721863"/>
                </a:lnTo>
                <a:lnTo>
                  <a:pt x="630737" y="721863"/>
                </a:lnTo>
                <a:lnTo>
                  <a:pt x="606777" y="712847"/>
                </a:lnTo>
                <a:lnTo>
                  <a:pt x="585812" y="703831"/>
                </a:lnTo>
                <a:lnTo>
                  <a:pt x="567961" y="694816"/>
                </a:lnTo>
                <a:lnTo>
                  <a:pt x="552986" y="685920"/>
                </a:lnTo>
                <a:lnTo>
                  <a:pt x="552986" y="691810"/>
                </a:lnTo>
                <a:lnTo>
                  <a:pt x="549991" y="700826"/>
                </a:lnTo>
                <a:lnTo>
                  <a:pt x="544001" y="709842"/>
                </a:lnTo>
                <a:lnTo>
                  <a:pt x="538011" y="718858"/>
                </a:lnTo>
                <a:lnTo>
                  <a:pt x="526031" y="727753"/>
                </a:lnTo>
                <a:lnTo>
                  <a:pt x="511176" y="730759"/>
                </a:lnTo>
                <a:lnTo>
                  <a:pt x="490211" y="733764"/>
                </a:lnTo>
                <a:lnTo>
                  <a:pt x="442411" y="718858"/>
                </a:lnTo>
                <a:lnTo>
                  <a:pt x="427436" y="700826"/>
                </a:lnTo>
                <a:lnTo>
                  <a:pt x="427436" y="691810"/>
                </a:lnTo>
                <a:lnTo>
                  <a:pt x="424441" y="685920"/>
                </a:lnTo>
              </a:path>
            </a:pathLst>
          </a:custGeom>
          <a:ln w="5991">
            <a:solidFill>
              <a:srgbClr val="009F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35706" y="2358585"/>
            <a:ext cx="969010" cy="734060"/>
          </a:xfrm>
          <a:custGeom>
            <a:avLst/>
            <a:gdLst/>
            <a:ahLst/>
            <a:cxnLst/>
            <a:rect l="l" t="t" r="r" b="b"/>
            <a:pathLst>
              <a:path w="969009" h="734060">
                <a:moveTo>
                  <a:pt x="744284" y="682915"/>
                </a:moveTo>
                <a:lnTo>
                  <a:pt x="424417" y="682915"/>
                </a:lnTo>
                <a:lnTo>
                  <a:pt x="424417" y="691931"/>
                </a:lnTo>
                <a:lnTo>
                  <a:pt x="427412" y="700946"/>
                </a:lnTo>
                <a:lnTo>
                  <a:pt x="433402" y="709842"/>
                </a:lnTo>
                <a:lnTo>
                  <a:pt x="451372" y="727873"/>
                </a:lnTo>
                <a:lnTo>
                  <a:pt x="487192" y="733884"/>
                </a:lnTo>
                <a:lnTo>
                  <a:pt x="508157" y="730879"/>
                </a:lnTo>
                <a:lnTo>
                  <a:pt x="526127" y="727873"/>
                </a:lnTo>
                <a:lnTo>
                  <a:pt x="534992" y="718858"/>
                </a:lnTo>
                <a:lnTo>
                  <a:pt x="543977" y="709842"/>
                </a:lnTo>
                <a:lnTo>
                  <a:pt x="549967" y="700946"/>
                </a:lnTo>
                <a:lnTo>
                  <a:pt x="552962" y="691931"/>
                </a:lnTo>
                <a:lnTo>
                  <a:pt x="552962" y="685920"/>
                </a:lnTo>
                <a:lnTo>
                  <a:pt x="740433" y="685920"/>
                </a:lnTo>
                <a:lnTo>
                  <a:pt x="744284" y="682915"/>
                </a:lnTo>
                <a:close/>
              </a:path>
              <a:path w="969009" h="734060">
                <a:moveTo>
                  <a:pt x="887785" y="596123"/>
                </a:moveTo>
                <a:lnTo>
                  <a:pt x="194280" y="596123"/>
                </a:lnTo>
                <a:lnTo>
                  <a:pt x="194280" y="617039"/>
                </a:lnTo>
                <a:lnTo>
                  <a:pt x="215245" y="661998"/>
                </a:lnTo>
                <a:lnTo>
                  <a:pt x="260050" y="700946"/>
                </a:lnTo>
                <a:lnTo>
                  <a:pt x="304856" y="718858"/>
                </a:lnTo>
                <a:lnTo>
                  <a:pt x="316836" y="721863"/>
                </a:lnTo>
                <a:lnTo>
                  <a:pt x="370626" y="712847"/>
                </a:lnTo>
                <a:lnTo>
                  <a:pt x="409442" y="694936"/>
                </a:lnTo>
                <a:lnTo>
                  <a:pt x="424417" y="682915"/>
                </a:lnTo>
                <a:lnTo>
                  <a:pt x="744284" y="682915"/>
                </a:lnTo>
                <a:lnTo>
                  <a:pt x="762254" y="665003"/>
                </a:lnTo>
                <a:lnTo>
                  <a:pt x="774114" y="646972"/>
                </a:lnTo>
                <a:lnTo>
                  <a:pt x="780104" y="632066"/>
                </a:lnTo>
                <a:lnTo>
                  <a:pt x="783099" y="617039"/>
                </a:lnTo>
                <a:lnTo>
                  <a:pt x="783099" y="599128"/>
                </a:lnTo>
                <a:lnTo>
                  <a:pt x="884810" y="599128"/>
                </a:lnTo>
                <a:lnTo>
                  <a:pt x="887785" y="596123"/>
                </a:lnTo>
                <a:close/>
              </a:path>
              <a:path w="969009" h="734060">
                <a:moveTo>
                  <a:pt x="740433" y="685920"/>
                </a:moveTo>
                <a:lnTo>
                  <a:pt x="552962" y="685920"/>
                </a:lnTo>
                <a:lnTo>
                  <a:pt x="567938" y="694936"/>
                </a:lnTo>
                <a:lnTo>
                  <a:pt x="585908" y="703952"/>
                </a:lnTo>
                <a:lnTo>
                  <a:pt x="606753" y="712847"/>
                </a:lnTo>
                <a:lnTo>
                  <a:pt x="630713" y="721863"/>
                </a:lnTo>
                <a:lnTo>
                  <a:pt x="672523" y="721863"/>
                </a:lnTo>
                <a:lnTo>
                  <a:pt x="687498" y="718858"/>
                </a:lnTo>
                <a:lnTo>
                  <a:pt x="702473" y="712847"/>
                </a:lnTo>
                <a:lnTo>
                  <a:pt x="717329" y="703952"/>
                </a:lnTo>
                <a:lnTo>
                  <a:pt x="740433" y="685920"/>
                </a:lnTo>
                <a:close/>
              </a:path>
              <a:path w="969009" h="734060">
                <a:moveTo>
                  <a:pt x="884810" y="599128"/>
                </a:moveTo>
                <a:lnTo>
                  <a:pt x="783099" y="599128"/>
                </a:lnTo>
                <a:lnTo>
                  <a:pt x="792084" y="605018"/>
                </a:lnTo>
                <a:lnTo>
                  <a:pt x="804064" y="608024"/>
                </a:lnTo>
                <a:lnTo>
                  <a:pt x="816044" y="614034"/>
                </a:lnTo>
                <a:lnTo>
                  <a:pt x="830900" y="617039"/>
                </a:lnTo>
                <a:lnTo>
                  <a:pt x="866840" y="611029"/>
                </a:lnTo>
                <a:lnTo>
                  <a:pt x="884810" y="599128"/>
                </a:lnTo>
                <a:close/>
              </a:path>
              <a:path w="969009" h="734060">
                <a:moveTo>
                  <a:pt x="140489" y="119849"/>
                </a:moveTo>
                <a:lnTo>
                  <a:pt x="122519" y="119849"/>
                </a:lnTo>
                <a:lnTo>
                  <a:pt x="104669" y="125860"/>
                </a:lnTo>
                <a:lnTo>
                  <a:pt x="86699" y="137761"/>
                </a:lnTo>
                <a:lnTo>
                  <a:pt x="71724" y="152787"/>
                </a:lnTo>
                <a:lnTo>
                  <a:pt x="62739" y="170818"/>
                </a:lnTo>
                <a:lnTo>
                  <a:pt x="56749" y="185725"/>
                </a:lnTo>
                <a:lnTo>
                  <a:pt x="56749" y="203756"/>
                </a:lnTo>
                <a:lnTo>
                  <a:pt x="59744" y="215657"/>
                </a:lnTo>
                <a:lnTo>
                  <a:pt x="62739" y="227678"/>
                </a:lnTo>
                <a:lnTo>
                  <a:pt x="65734" y="236694"/>
                </a:lnTo>
                <a:lnTo>
                  <a:pt x="56749" y="242704"/>
                </a:lnTo>
                <a:lnTo>
                  <a:pt x="44889" y="251600"/>
                </a:lnTo>
                <a:lnTo>
                  <a:pt x="20929" y="281532"/>
                </a:lnTo>
                <a:lnTo>
                  <a:pt x="2983" y="329496"/>
                </a:lnTo>
                <a:lnTo>
                  <a:pt x="0" y="362434"/>
                </a:lnTo>
                <a:lnTo>
                  <a:pt x="2983" y="377460"/>
                </a:lnTo>
                <a:lnTo>
                  <a:pt x="5978" y="410398"/>
                </a:lnTo>
                <a:lnTo>
                  <a:pt x="23924" y="458242"/>
                </a:lnTo>
                <a:lnTo>
                  <a:pt x="50759" y="485289"/>
                </a:lnTo>
                <a:lnTo>
                  <a:pt x="71724" y="497190"/>
                </a:lnTo>
                <a:lnTo>
                  <a:pt x="68729" y="506206"/>
                </a:lnTo>
                <a:lnTo>
                  <a:pt x="65734" y="518227"/>
                </a:lnTo>
                <a:lnTo>
                  <a:pt x="62739" y="533133"/>
                </a:lnTo>
                <a:lnTo>
                  <a:pt x="62739" y="548159"/>
                </a:lnTo>
                <a:lnTo>
                  <a:pt x="89694" y="596123"/>
                </a:lnTo>
                <a:lnTo>
                  <a:pt x="128509" y="614034"/>
                </a:lnTo>
                <a:lnTo>
                  <a:pt x="146480" y="614034"/>
                </a:lnTo>
                <a:lnTo>
                  <a:pt x="161455" y="611029"/>
                </a:lnTo>
                <a:lnTo>
                  <a:pt x="173315" y="608024"/>
                </a:lnTo>
                <a:lnTo>
                  <a:pt x="185295" y="602013"/>
                </a:lnTo>
                <a:lnTo>
                  <a:pt x="194280" y="596123"/>
                </a:lnTo>
                <a:lnTo>
                  <a:pt x="887785" y="596123"/>
                </a:lnTo>
                <a:lnTo>
                  <a:pt x="902660" y="581097"/>
                </a:lnTo>
                <a:lnTo>
                  <a:pt x="911645" y="566070"/>
                </a:lnTo>
                <a:lnTo>
                  <a:pt x="914640" y="548159"/>
                </a:lnTo>
                <a:lnTo>
                  <a:pt x="914640" y="533133"/>
                </a:lnTo>
                <a:lnTo>
                  <a:pt x="911645" y="518227"/>
                </a:lnTo>
                <a:lnTo>
                  <a:pt x="905655" y="500195"/>
                </a:lnTo>
                <a:lnTo>
                  <a:pt x="914640" y="491299"/>
                </a:lnTo>
                <a:lnTo>
                  <a:pt x="926620" y="482284"/>
                </a:lnTo>
                <a:lnTo>
                  <a:pt x="935605" y="467257"/>
                </a:lnTo>
                <a:lnTo>
                  <a:pt x="947585" y="449346"/>
                </a:lnTo>
                <a:lnTo>
                  <a:pt x="956450" y="425304"/>
                </a:lnTo>
                <a:lnTo>
                  <a:pt x="965435" y="398377"/>
                </a:lnTo>
                <a:lnTo>
                  <a:pt x="968430" y="365439"/>
                </a:lnTo>
                <a:lnTo>
                  <a:pt x="968430" y="362434"/>
                </a:lnTo>
                <a:lnTo>
                  <a:pt x="956450" y="302569"/>
                </a:lnTo>
                <a:lnTo>
                  <a:pt x="932610" y="263621"/>
                </a:lnTo>
                <a:lnTo>
                  <a:pt x="899665" y="236694"/>
                </a:lnTo>
                <a:lnTo>
                  <a:pt x="905655" y="227678"/>
                </a:lnTo>
                <a:lnTo>
                  <a:pt x="908650" y="218662"/>
                </a:lnTo>
                <a:lnTo>
                  <a:pt x="908650" y="188730"/>
                </a:lnTo>
                <a:lnTo>
                  <a:pt x="905655" y="170818"/>
                </a:lnTo>
                <a:lnTo>
                  <a:pt x="896670" y="155792"/>
                </a:lnTo>
                <a:lnTo>
                  <a:pt x="881815" y="137761"/>
                </a:lnTo>
                <a:lnTo>
                  <a:pt x="188290" y="137761"/>
                </a:lnTo>
                <a:lnTo>
                  <a:pt x="179305" y="131870"/>
                </a:lnTo>
                <a:lnTo>
                  <a:pt x="170320" y="125860"/>
                </a:lnTo>
                <a:lnTo>
                  <a:pt x="140489" y="119849"/>
                </a:lnTo>
                <a:close/>
              </a:path>
              <a:path w="969009" h="734060">
                <a:moveTo>
                  <a:pt x="313841" y="12021"/>
                </a:moveTo>
                <a:lnTo>
                  <a:pt x="269035" y="24042"/>
                </a:lnTo>
                <a:lnTo>
                  <a:pt x="227105" y="50969"/>
                </a:lnTo>
                <a:lnTo>
                  <a:pt x="200270" y="89917"/>
                </a:lnTo>
                <a:lnTo>
                  <a:pt x="191285" y="104823"/>
                </a:lnTo>
                <a:lnTo>
                  <a:pt x="188290" y="116844"/>
                </a:lnTo>
                <a:lnTo>
                  <a:pt x="188290" y="137761"/>
                </a:lnTo>
                <a:lnTo>
                  <a:pt x="777109" y="137761"/>
                </a:lnTo>
                <a:lnTo>
                  <a:pt x="780104" y="128865"/>
                </a:lnTo>
                <a:lnTo>
                  <a:pt x="777109" y="119849"/>
                </a:lnTo>
                <a:lnTo>
                  <a:pt x="774114" y="104823"/>
                </a:lnTo>
                <a:lnTo>
                  <a:pt x="768244" y="89917"/>
                </a:lnTo>
                <a:lnTo>
                  <a:pt x="756264" y="71885"/>
                </a:lnTo>
                <a:lnTo>
                  <a:pt x="738294" y="53974"/>
                </a:lnTo>
                <a:lnTo>
                  <a:pt x="734871" y="50969"/>
                </a:lnTo>
                <a:lnTo>
                  <a:pt x="418427" y="50969"/>
                </a:lnTo>
                <a:lnTo>
                  <a:pt x="403571" y="38948"/>
                </a:lnTo>
                <a:lnTo>
                  <a:pt x="388596" y="29932"/>
                </a:lnTo>
                <a:lnTo>
                  <a:pt x="367631" y="21036"/>
                </a:lnTo>
                <a:lnTo>
                  <a:pt x="340796" y="15026"/>
                </a:lnTo>
                <a:lnTo>
                  <a:pt x="313841" y="12021"/>
                </a:lnTo>
                <a:close/>
              </a:path>
              <a:path w="969009" h="734060">
                <a:moveTo>
                  <a:pt x="828024" y="119849"/>
                </a:moveTo>
                <a:lnTo>
                  <a:pt x="810054" y="122855"/>
                </a:lnTo>
                <a:lnTo>
                  <a:pt x="798074" y="128865"/>
                </a:lnTo>
                <a:lnTo>
                  <a:pt x="786094" y="131870"/>
                </a:lnTo>
                <a:lnTo>
                  <a:pt x="777109" y="137761"/>
                </a:lnTo>
                <a:lnTo>
                  <a:pt x="881815" y="137761"/>
                </a:lnTo>
                <a:lnTo>
                  <a:pt x="863845" y="125860"/>
                </a:lnTo>
                <a:lnTo>
                  <a:pt x="828024" y="119849"/>
                </a:lnTo>
                <a:close/>
              </a:path>
              <a:path w="969009" h="734060">
                <a:moveTo>
                  <a:pt x="484197" y="0"/>
                </a:moveTo>
                <a:lnTo>
                  <a:pt x="436397" y="18031"/>
                </a:lnTo>
                <a:lnTo>
                  <a:pt x="424417" y="35942"/>
                </a:lnTo>
                <a:lnTo>
                  <a:pt x="421422" y="41953"/>
                </a:lnTo>
                <a:lnTo>
                  <a:pt x="418427" y="50969"/>
                </a:lnTo>
                <a:lnTo>
                  <a:pt x="546972" y="50969"/>
                </a:lnTo>
                <a:lnTo>
                  <a:pt x="546972" y="41953"/>
                </a:lnTo>
                <a:lnTo>
                  <a:pt x="543977" y="35942"/>
                </a:lnTo>
                <a:lnTo>
                  <a:pt x="537987" y="27047"/>
                </a:lnTo>
                <a:lnTo>
                  <a:pt x="531997" y="18031"/>
                </a:lnTo>
                <a:lnTo>
                  <a:pt x="520137" y="9015"/>
                </a:lnTo>
                <a:lnTo>
                  <a:pt x="505162" y="3005"/>
                </a:lnTo>
                <a:lnTo>
                  <a:pt x="484197" y="0"/>
                </a:lnTo>
                <a:close/>
              </a:path>
              <a:path w="969009" h="734060">
                <a:moveTo>
                  <a:pt x="669528" y="15026"/>
                </a:moveTo>
                <a:lnTo>
                  <a:pt x="627718" y="15026"/>
                </a:lnTo>
                <a:lnTo>
                  <a:pt x="600763" y="21036"/>
                </a:lnTo>
                <a:lnTo>
                  <a:pt x="579918" y="32937"/>
                </a:lnTo>
                <a:lnTo>
                  <a:pt x="561948" y="41953"/>
                </a:lnTo>
                <a:lnTo>
                  <a:pt x="546972" y="50969"/>
                </a:lnTo>
                <a:lnTo>
                  <a:pt x="734871" y="50969"/>
                </a:lnTo>
                <a:lnTo>
                  <a:pt x="714334" y="32937"/>
                </a:lnTo>
                <a:lnTo>
                  <a:pt x="699478" y="24042"/>
                </a:lnTo>
                <a:lnTo>
                  <a:pt x="684503" y="18031"/>
                </a:lnTo>
                <a:lnTo>
                  <a:pt x="669528" y="1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35706" y="2358585"/>
            <a:ext cx="969010" cy="734060"/>
          </a:xfrm>
          <a:custGeom>
            <a:avLst/>
            <a:gdLst/>
            <a:ahLst/>
            <a:cxnLst/>
            <a:rect l="l" t="t" r="r" b="b"/>
            <a:pathLst>
              <a:path w="969009" h="734060">
                <a:moveTo>
                  <a:pt x="424417" y="682915"/>
                </a:moveTo>
                <a:lnTo>
                  <a:pt x="409442" y="694936"/>
                </a:lnTo>
                <a:lnTo>
                  <a:pt x="391591" y="703952"/>
                </a:lnTo>
                <a:lnTo>
                  <a:pt x="370626" y="712847"/>
                </a:lnTo>
                <a:lnTo>
                  <a:pt x="346786" y="718858"/>
                </a:lnTo>
                <a:lnTo>
                  <a:pt x="316836" y="721863"/>
                </a:lnTo>
                <a:lnTo>
                  <a:pt x="304856" y="718858"/>
                </a:lnTo>
                <a:lnTo>
                  <a:pt x="289881" y="715852"/>
                </a:lnTo>
                <a:lnTo>
                  <a:pt x="275025" y="709842"/>
                </a:lnTo>
                <a:lnTo>
                  <a:pt x="260050" y="700946"/>
                </a:lnTo>
                <a:lnTo>
                  <a:pt x="215245" y="661998"/>
                </a:lnTo>
                <a:lnTo>
                  <a:pt x="194280" y="617040"/>
                </a:lnTo>
                <a:lnTo>
                  <a:pt x="194280" y="605018"/>
                </a:lnTo>
                <a:lnTo>
                  <a:pt x="194280" y="596123"/>
                </a:lnTo>
                <a:lnTo>
                  <a:pt x="185295" y="602013"/>
                </a:lnTo>
                <a:lnTo>
                  <a:pt x="173315" y="608024"/>
                </a:lnTo>
                <a:lnTo>
                  <a:pt x="161455" y="611029"/>
                </a:lnTo>
                <a:lnTo>
                  <a:pt x="146480" y="614034"/>
                </a:lnTo>
                <a:lnTo>
                  <a:pt x="128509" y="614034"/>
                </a:lnTo>
                <a:lnTo>
                  <a:pt x="110539" y="608024"/>
                </a:lnTo>
                <a:lnTo>
                  <a:pt x="89694" y="596123"/>
                </a:lnTo>
                <a:lnTo>
                  <a:pt x="74719" y="581097"/>
                </a:lnTo>
                <a:lnTo>
                  <a:pt x="65734" y="563185"/>
                </a:lnTo>
                <a:lnTo>
                  <a:pt x="62739" y="548159"/>
                </a:lnTo>
                <a:lnTo>
                  <a:pt x="62739" y="533133"/>
                </a:lnTo>
                <a:lnTo>
                  <a:pt x="65734" y="518227"/>
                </a:lnTo>
                <a:lnTo>
                  <a:pt x="68729" y="506206"/>
                </a:lnTo>
                <a:lnTo>
                  <a:pt x="71724" y="497190"/>
                </a:lnTo>
                <a:lnTo>
                  <a:pt x="35904" y="473268"/>
                </a:lnTo>
                <a:lnTo>
                  <a:pt x="11956" y="434320"/>
                </a:lnTo>
                <a:lnTo>
                  <a:pt x="2983" y="377460"/>
                </a:lnTo>
                <a:lnTo>
                  <a:pt x="0" y="362434"/>
                </a:lnTo>
                <a:lnTo>
                  <a:pt x="2983" y="329496"/>
                </a:lnTo>
                <a:lnTo>
                  <a:pt x="11956" y="302569"/>
                </a:lnTo>
                <a:lnTo>
                  <a:pt x="32909" y="263621"/>
                </a:lnTo>
                <a:lnTo>
                  <a:pt x="65734" y="236694"/>
                </a:lnTo>
                <a:lnTo>
                  <a:pt x="62739" y="227678"/>
                </a:lnTo>
                <a:lnTo>
                  <a:pt x="59744" y="215657"/>
                </a:lnTo>
                <a:lnTo>
                  <a:pt x="56749" y="203756"/>
                </a:lnTo>
                <a:lnTo>
                  <a:pt x="56749" y="185725"/>
                </a:lnTo>
                <a:lnTo>
                  <a:pt x="62739" y="170818"/>
                </a:lnTo>
                <a:lnTo>
                  <a:pt x="71724" y="152787"/>
                </a:lnTo>
                <a:lnTo>
                  <a:pt x="86699" y="137761"/>
                </a:lnTo>
                <a:lnTo>
                  <a:pt x="104669" y="125860"/>
                </a:lnTo>
                <a:lnTo>
                  <a:pt x="122519" y="119849"/>
                </a:lnTo>
                <a:lnTo>
                  <a:pt x="140489" y="119849"/>
                </a:lnTo>
                <a:lnTo>
                  <a:pt x="155465" y="122855"/>
                </a:lnTo>
                <a:lnTo>
                  <a:pt x="170320" y="125860"/>
                </a:lnTo>
                <a:lnTo>
                  <a:pt x="179305" y="131870"/>
                </a:lnTo>
                <a:lnTo>
                  <a:pt x="188290" y="137761"/>
                </a:lnTo>
                <a:lnTo>
                  <a:pt x="188290" y="128865"/>
                </a:lnTo>
                <a:lnTo>
                  <a:pt x="188290" y="116844"/>
                </a:lnTo>
                <a:lnTo>
                  <a:pt x="191285" y="104823"/>
                </a:lnTo>
                <a:lnTo>
                  <a:pt x="200270" y="89917"/>
                </a:lnTo>
                <a:lnTo>
                  <a:pt x="209255" y="71885"/>
                </a:lnTo>
                <a:lnTo>
                  <a:pt x="227105" y="50969"/>
                </a:lnTo>
                <a:lnTo>
                  <a:pt x="254060" y="32937"/>
                </a:lnTo>
                <a:lnTo>
                  <a:pt x="269035" y="24042"/>
                </a:lnTo>
                <a:lnTo>
                  <a:pt x="284010" y="18031"/>
                </a:lnTo>
                <a:lnTo>
                  <a:pt x="298866" y="15026"/>
                </a:lnTo>
                <a:lnTo>
                  <a:pt x="313841" y="12021"/>
                </a:lnTo>
                <a:lnTo>
                  <a:pt x="340796" y="15026"/>
                </a:lnTo>
                <a:lnTo>
                  <a:pt x="367631" y="21036"/>
                </a:lnTo>
                <a:lnTo>
                  <a:pt x="388596" y="29932"/>
                </a:lnTo>
                <a:lnTo>
                  <a:pt x="403571" y="38948"/>
                </a:lnTo>
                <a:lnTo>
                  <a:pt x="418427" y="50969"/>
                </a:lnTo>
                <a:lnTo>
                  <a:pt x="421422" y="41953"/>
                </a:lnTo>
                <a:lnTo>
                  <a:pt x="424417" y="35942"/>
                </a:lnTo>
                <a:lnTo>
                  <a:pt x="427412" y="27047"/>
                </a:lnTo>
                <a:lnTo>
                  <a:pt x="436397" y="18031"/>
                </a:lnTo>
                <a:lnTo>
                  <a:pt x="448377" y="9015"/>
                </a:lnTo>
                <a:lnTo>
                  <a:pt x="463352" y="3005"/>
                </a:lnTo>
                <a:lnTo>
                  <a:pt x="484197" y="0"/>
                </a:lnTo>
                <a:lnTo>
                  <a:pt x="505162" y="3005"/>
                </a:lnTo>
                <a:lnTo>
                  <a:pt x="520137" y="9015"/>
                </a:lnTo>
                <a:lnTo>
                  <a:pt x="531997" y="18031"/>
                </a:lnTo>
                <a:lnTo>
                  <a:pt x="537987" y="27047"/>
                </a:lnTo>
                <a:lnTo>
                  <a:pt x="543977" y="35942"/>
                </a:lnTo>
                <a:lnTo>
                  <a:pt x="546972" y="41953"/>
                </a:lnTo>
                <a:lnTo>
                  <a:pt x="546972" y="50969"/>
                </a:lnTo>
                <a:lnTo>
                  <a:pt x="561947" y="41953"/>
                </a:lnTo>
                <a:lnTo>
                  <a:pt x="579918" y="32937"/>
                </a:lnTo>
                <a:lnTo>
                  <a:pt x="600763" y="21036"/>
                </a:lnTo>
                <a:lnTo>
                  <a:pt x="627718" y="15026"/>
                </a:lnTo>
                <a:lnTo>
                  <a:pt x="654553" y="15026"/>
                </a:lnTo>
                <a:lnTo>
                  <a:pt x="669528" y="15026"/>
                </a:lnTo>
                <a:lnTo>
                  <a:pt x="684503" y="18031"/>
                </a:lnTo>
                <a:lnTo>
                  <a:pt x="699478" y="24042"/>
                </a:lnTo>
                <a:lnTo>
                  <a:pt x="714334" y="32937"/>
                </a:lnTo>
                <a:lnTo>
                  <a:pt x="756264" y="71885"/>
                </a:lnTo>
                <a:lnTo>
                  <a:pt x="777109" y="119849"/>
                </a:lnTo>
                <a:lnTo>
                  <a:pt x="780104" y="128865"/>
                </a:lnTo>
                <a:lnTo>
                  <a:pt x="777109" y="137761"/>
                </a:lnTo>
                <a:lnTo>
                  <a:pt x="786094" y="131870"/>
                </a:lnTo>
                <a:lnTo>
                  <a:pt x="798074" y="128865"/>
                </a:lnTo>
                <a:lnTo>
                  <a:pt x="810054" y="122855"/>
                </a:lnTo>
                <a:lnTo>
                  <a:pt x="828024" y="119849"/>
                </a:lnTo>
                <a:lnTo>
                  <a:pt x="845875" y="122855"/>
                </a:lnTo>
                <a:lnTo>
                  <a:pt x="863845" y="125860"/>
                </a:lnTo>
                <a:lnTo>
                  <a:pt x="881815" y="137761"/>
                </a:lnTo>
                <a:lnTo>
                  <a:pt x="896670" y="155792"/>
                </a:lnTo>
                <a:lnTo>
                  <a:pt x="905655" y="170818"/>
                </a:lnTo>
                <a:lnTo>
                  <a:pt x="908650" y="188730"/>
                </a:lnTo>
                <a:lnTo>
                  <a:pt x="908650" y="203756"/>
                </a:lnTo>
                <a:lnTo>
                  <a:pt x="908650" y="218662"/>
                </a:lnTo>
                <a:lnTo>
                  <a:pt x="905655" y="227678"/>
                </a:lnTo>
                <a:lnTo>
                  <a:pt x="899665" y="236694"/>
                </a:lnTo>
                <a:lnTo>
                  <a:pt x="932610" y="263621"/>
                </a:lnTo>
                <a:lnTo>
                  <a:pt x="956450" y="302569"/>
                </a:lnTo>
                <a:lnTo>
                  <a:pt x="968430" y="362434"/>
                </a:lnTo>
                <a:lnTo>
                  <a:pt x="968430" y="365439"/>
                </a:lnTo>
                <a:lnTo>
                  <a:pt x="965435" y="398377"/>
                </a:lnTo>
                <a:lnTo>
                  <a:pt x="956450" y="425304"/>
                </a:lnTo>
                <a:lnTo>
                  <a:pt x="947585" y="449346"/>
                </a:lnTo>
                <a:lnTo>
                  <a:pt x="935605" y="467257"/>
                </a:lnTo>
                <a:lnTo>
                  <a:pt x="926620" y="482284"/>
                </a:lnTo>
                <a:lnTo>
                  <a:pt x="914640" y="491299"/>
                </a:lnTo>
                <a:lnTo>
                  <a:pt x="905655" y="500195"/>
                </a:lnTo>
                <a:lnTo>
                  <a:pt x="908650" y="509211"/>
                </a:lnTo>
                <a:lnTo>
                  <a:pt x="911645" y="518227"/>
                </a:lnTo>
                <a:lnTo>
                  <a:pt x="914640" y="533133"/>
                </a:lnTo>
                <a:lnTo>
                  <a:pt x="914640" y="548159"/>
                </a:lnTo>
                <a:lnTo>
                  <a:pt x="911645" y="566070"/>
                </a:lnTo>
                <a:lnTo>
                  <a:pt x="902660" y="581097"/>
                </a:lnTo>
                <a:lnTo>
                  <a:pt x="884810" y="599128"/>
                </a:lnTo>
                <a:lnTo>
                  <a:pt x="866840" y="611029"/>
                </a:lnTo>
                <a:lnTo>
                  <a:pt x="848870" y="614034"/>
                </a:lnTo>
                <a:lnTo>
                  <a:pt x="830900" y="617040"/>
                </a:lnTo>
                <a:lnTo>
                  <a:pt x="816044" y="614034"/>
                </a:lnTo>
                <a:lnTo>
                  <a:pt x="804064" y="608024"/>
                </a:lnTo>
                <a:lnTo>
                  <a:pt x="792084" y="605018"/>
                </a:lnTo>
                <a:lnTo>
                  <a:pt x="783099" y="599128"/>
                </a:lnTo>
                <a:lnTo>
                  <a:pt x="783099" y="608024"/>
                </a:lnTo>
                <a:lnTo>
                  <a:pt x="783099" y="617040"/>
                </a:lnTo>
                <a:lnTo>
                  <a:pt x="780104" y="632066"/>
                </a:lnTo>
                <a:lnTo>
                  <a:pt x="774114" y="646972"/>
                </a:lnTo>
                <a:lnTo>
                  <a:pt x="762254" y="665003"/>
                </a:lnTo>
                <a:lnTo>
                  <a:pt x="744284" y="682915"/>
                </a:lnTo>
                <a:lnTo>
                  <a:pt x="717329" y="703952"/>
                </a:lnTo>
                <a:lnTo>
                  <a:pt x="702473" y="712847"/>
                </a:lnTo>
                <a:lnTo>
                  <a:pt x="687498" y="718858"/>
                </a:lnTo>
                <a:lnTo>
                  <a:pt x="672523" y="721863"/>
                </a:lnTo>
                <a:lnTo>
                  <a:pt x="660543" y="721863"/>
                </a:lnTo>
                <a:lnTo>
                  <a:pt x="630713" y="721863"/>
                </a:lnTo>
                <a:lnTo>
                  <a:pt x="606753" y="712847"/>
                </a:lnTo>
                <a:lnTo>
                  <a:pt x="585908" y="703952"/>
                </a:lnTo>
                <a:lnTo>
                  <a:pt x="567938" y="694936"/>
                </a:lnTo>
                <a:lnTo>
                  <a:pt x="552962" y="685920"/>
                </a:lnTo>
                <a:lnTo>
                  <a:pt x="552962" y="691931"/>
                </a:lnTo>
                <a:lnTo>
                  <a:pt x="549967" y="700946"/>
                </a:lnTo>
                <a:lnTo>
                  <a:pt x="543977" y="709842"/>
                </a:lnTo>
                <a:lnTo>
                  <a:pt x="534992" y="718858"/>
                </a:lnTo>
                <a:lnTo>
                  <a:pt x="526127" y="727874"/>
                </a:lnTo>
                <a:lnTo>
                  <a:pt x="508157" y="730879"/>
                </a:lnTo>
                <a:lnTo>
                  <a:pt x="487192" y="733884"/>
                </a:lnTo>
                <a:lnTo>
                  <a:pt x="469222" y="730879"/>
                </a:lnTo>
                <a:lnTo>
                  <a:pt x="451372" y="727874"/>
                </a:lnTo>
                <a:lnTo>
                  <a:pt x="442387" y="718858"/>
                </a:lnTo>
                <a:lnTo>
                  <a:pt x="433402" y="709842"/>
                </a:lnTo>
                <a:lnTo>
                  <a:pt x="427412" y="700946"/>
                </a:lnTo>
                <a:lnTo>
                  <a:pt x="424417" y="691931"/>
                </a:lnTo>
                <a:lnTo>
                  <a:pt x="424417" y="685920"/>
                </a:lnTo>
              </a:path>
            </a:pathLst>
          </a:custGeom>
          <a:ln w="5991">
            <a:solidFill>
              <a:srgbClr val="009F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45764" y="3206309"/>
            <a:ext cx="296545" cy="144145"/>
          </a:xfrm>
          <a:custGeom>
            <a:avLst/>
            <a:gdLst/>
            <a:ahLst/>
            <a:cxnLst/>
            <a:rect l="l" t="t" r="r" b="b"/>
            <a:pathLst>
              <a:path w="296545" h="144145">
                <a:moveTo>
                  <a:pt x="206236" y="0"/>
                </a:moveTo>
                <a:lnTo>
                  <a:pt x="89670" y="0"/>
                </a:lnTo>
                <a:lnTo>
                  <a:pt x="41846" y="5890"/>
                </a:lnTo>
                <a:lnTo>
                  <a:pt x="11956" y="14906"/>
                </a:lnTo>
                <a:lnTo>
                  <a:pt x="2983" y="17911"/>
                </a:lnTo>
                <a:lnTo>
                  <a:pt x="0" y="23921"/>
                </a:lnTo>
                <a:lnTo>
                  <a:pt x="0" y="119729"/>
                </a:lnTo>
                <a:lnTo>
                  <a:pt x="41846" y="134755"/>
                </a:lnTo>
                <a:lnTo>
                  <a:pt x="89670" y="140766"/>
                </a:lnTo>
                <a:lnTo>
                  <a:pt x="146456" y="143771"/>
                </a:lnTo>
                <a:lnTo>
                  <a:pt x="206236" y="140766"/>
                </a:lnTo>
                <a:lnTo>
                  <a:pt x="251077" y="134755"/>
                </a:lnTo>
                <a:lnTo>
                  <a:pt x="283963" y="128745"/>
                </a:lnTo>
                <a:lnTo>
                  <a:pt x="292924" y="122734"/>
                </a:lnTo>
                <a:lnTo>
                  <a:pt x="295919" y="119729"/>
                </a:lnTo>
                <a:lnTo>
                  <a:pt x="295919" y="23921"/>
                </a:lnTo>
                <a:lnTo>
                  <a:pt x="292924" y="17911"/>
                </a:lnTo>
                <a:lnTo>
                  <a:pt x="283963" y="14906"/>
                </a:lnTo>
                <a:lnTo>
                  <a:pt x="251077" y="5890"/>
                </a:lnTo>
                <a:lnTo>
                  <a:pt x="206236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45764" y="3206309"/>
            <a:ext cx="296545" cy="144145"/>
          </a:xfrm>
          <a:custGeom>
            <a:avLst/>
            <a:gdLst/>
            <a:ahLst/>
            <a:cxnLst/>
            <a:rect l="l" t="t" r="r" b="b"/>
            <a:pathLst>
              <a:path w="296545" h="144145">
                <a:moveTo>
                  <a:pt x="146456" y="0"/>
                </a:moveTo>
                <a:lnTo>
                  <a:pt x="89670" y="0"/>
                </a:lnTo>
                <a:lnTo>
                  <a:pt x="41846" y="5890"/>
                </a:lnTo>
                <a:lnTo>
                  <a:pt x="11956" y="14906"/>
                </a:lnTo>
                <a:lnTo>
                  <a:pt x="2983" y="17911"/>
                </a:lnTo>
                <a:lnTo>
                  <a:pt x="0" y="23921"/>
                </a:lnTo>
                <a:lnTo>
                  <a:pt x="0" y="119729"/>
                </a:lnTo>
                <a:lnTo>
                  <a:pt x="41846" y="134755"/>
                </a:lnTo>
                <a:lnTo>
                  <a:pt x="89670" y="140766"/>
                </a:lnTo>
                <a:lnTo>
                  <a:pt x="146456" y="143771"/>
                </a:lnTo>
                <a:lnTo>
                  <a:pt x="206236" y="140766"/>
                </a:lnTo>
                <a:lnTo>
                  <a:pt x="251077" y="134755"/>
                </a:lnTo>
                <a:lnTo>
                  <a:pt x="292924" y="122734"/>
                </a:lnTo>
                <a:lnTo>
                  <a:pt x="295919" y="119729"/>
                </a:lnTo>
                <a:lnTo>
                  <a:pt x="295919" y="23921"/>
                </a:lnTo>
                <a:lnTo>
                  <a:pt x="292924" y="17911"/>
                </a:lnTo>
                <a:lnTo>
                  <a:pt x="283963" y="14906"/>
                </a:lnTo>
                <a:lnTo>
                  <a:pt x="251077" y="5890"/>
                </a:lnTo>
                <a:lnTo>
                  <a:pt x="206236" y="0"/>
                </a:lnTo>
                <a:lnTo>
                  <a:pt x="146456" y="0"/>
                </a:lnTo>
                <a:close/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45764" y="3206309"/>
            <a:ext cx="296545" cy="48260"/>
          </a:xfrm>
          <a:custGeom>
            <a:avLst/>
            <a:gdLst/>
            <a:ahLst/>
            <a:cxnLst/>
            <a:rect l="l" t="t" r="r" b="b"/>
            <a:pathLst>
              <a:path w="296545" h="48260">
                <a:moveTo>
                  <a:pt x="206236" y="0"/>
                </a:moveTo>
                <a:lnTo>
                  <a:pt x="89670" y="0"/>
                </a:lnTo>
                <a:lnTo>
                  <a:pt x="41846" y="5890"/>
                </a:lnTo>
                <a:lnTo>
                  <a:pt x="11956" y="14906"/>
                </a:lnTo>
                <a:lnTo>
                  <a:pt x="2983" y="17911"/>
                </a:lnTo>
                <a:lnTo>
                  <a:pt x="0" y="23921"/>
                </a:lnTo>
                <a:lnTo>
                  <a:pt x="2983" y="29932"/>
                </a:lnTo>
                <a:lnTo>
                  <a:pt x="11956" y="32937"/>
                </a:lnTo>
                <a:lnTo>
                  <a:pt x="41846" y="41833"/>
                </a:lnTo>
                <a:lnTo>
                  <a:pt x="89670" y="47843"/>
                </a:lnTo>
                <a:lnTo>
                  <a:pt x="206236" y="47843"/>
                </a:lnTo>
                <a:lnTo>
                  <a:pt x="251077" y="41833"/>
                </a:lnTo>
                <a:lnTo>
                  <a:pt x="283963" y="32937"/>
                </a:lnTo>
                <a:lnTo>
                  <a:pt x="292924" y="29932"/>
                </a:lnTo>
                <a:lnTo>
                  <a:pt x="295919" y="23921"/>
                </a:lnTo>
                <a:lnTo>
                  <a:pt x="292924" y="17911"/>
                </a:lnTo>
                <a:lnTo>
                  <a:pt x="283963" y="14906"/>
                </a:lnTo>
                <a:lnTo>
                  <a:pt x="251077" y="5890"/>
                </a:lnTo>
                <a:lnTo>
                  <a:pt x="20623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45764" y="3206309"/>
            <a:ext cx="296545" cy="48260"/>
          </a:xfrm>
          <a:custGeom>
            <a:avLst/>
            <a:gdLst/>
            <a:ahLst/>
            <a:cxnLst/>
            <a:rect l="l" t="t" r="r" b="b"/>
            <a:pathLst>
              <a:path w="296545" h="48260">
                <a:moveTo>
                  <a:pt x="0" y="23921"/>
                </a:moveTo>
                <a:lnTo>
                  <a:pt x="2983" y="29932"/>
                </a:lnTo>
                <a:lnTo>
                  <a:pt x="11956" y="32937"/>
                </a:lnTo>
                <a:lnTo>
                  <a:pt x="41846" y="41833"/>
                </a:lnTo>
                <a:lnTo>
                  <a:pt x="89670" y="47843"/>
                </a:lnTo>
                <a:lnTo>
                  <a:pt x="146456" y="47843"/>
                </a:lnTo>
                <a:lnTo>
                  <a:pt x="206236" y="47843"/>
                </a:lnTo>
                <a:lnTo>
                  <a:pt x="251077" y="41833"/>
                </a:lnTo>
                <a:lnTo>
                  <a:pt x="283963" y="32937"/>
                </a:lnTo>
                <a:lnTo>
                  <a:pt x="292924" y="29932"/>
                </a:lnTo>
                <a:lnTo>
                  <a:pt x="295919" y="23921"/>
                </a:lnTo>
                <a:lnTo>
                  <a:pt x="292924" y="17911"/>
                </a:lnTo>
                <a:lnTo>
                  <a:pt x="283963" y="14906"/>
                </a:lnTo>
                <a:lnTo>
                  <a:pt x="251077" y="5890"/>
                </a:lnTo>
                <a:lnTo>
                  <a:pt x="206236" y="0"/>
                </a:lnTo>
                <a:lnTo>
                  <a:pt x="146456" y="0"/>
                </a:lnTo>
                <a:lnTo>
                  <a:pt x="89670" y="0"/>
                </a:lnTo>
                <a:lnTo>
                  <a:pt x="41846" y="5890"/>
                </a:lnTo>
                <a:lnTo>
                  <a:pt x="11956" y="14906"/>
                </a:lnTo>
                <a:lnTo>
                  <a:pt x="2983" y="17911"/>
                </a:lnTo>
                <a:lnTo>
                  <a:pt x="0" y="23921"/>
                </a:lnTo>
                <a:close/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45764" y="3206309"/>
            <a:ext cx="296545" cy="144145"/>
          </a:xfrm>
          <a:custGeom>
            <a:avLst/>
            <a:gdLst/>
            <a:ahLst/>
            <a:cxnLst/>
            <a:rect l="l" t="t" r="r" b="b"/>
            <a:pathLst>
              <a:path w="296545" h="144145">
                <a:moveTo>
                  <a:pt x="146456" y="0"/>
                </a:moveTo>
                <a:lnTo>
                  <a:pt x="89670" y="0"/>
                </a:lnTo>
                <a:lnTo>
                  <a:pt x="41846" y="5890"/>
                </a:lnTo>
                <a:lnTo>
                  <a:pt x="11956" y="14906"/>
                </a:lnTo>
                <a:lnTo>
                  <a:pt x="2983" y="17911"/>
                </a:lnTo>
                <a:lnTo>
                  <a:pt x="0" y="23921"/>
                </a:lnTo>
                <a:lnTo>
                  <a:pt x="0" y="119729"/>
                </a:lnTo>
                <a:lnTo>
                  <a:pt x="41846" y="134755"/>
                </a:lnTo>
                <a:lnTo>
                  <a:pt x="89670" y="140766"/>
                </a:lnTo>
                <a:lnTo>
                  <a:pt x="146456" y="143771"/>
                </a:lnTo>
                <a:lnTo>
                  <a:pt x="206236" y="140766"/>
                </a:lnTo>
                <a:lnTo>
                  <a:pt x="251077" y="134755"/>
                </a:lnTo>
                <a:lnTo>
                  <a:pt x="292924" y="122734"/>
                </a:lnTo>
                <a:lnTo>
                  <a:pt x="295919" y="119729"/>
                </a:lnTo>
                <a:lnTo>
                  <a:pt x="295919" y="23921"/>
                </a:lnTo>
                <a:lnTo>
                  <a:pt x="292924" y="17911"/>
                </a:lnTo>
                <a:lnTo>
                  <a:pt x="283963" y="14906"/>
                </a:lnTo>
                <a:lnTo>
                  <a:pt x="251077" y="5890"/>
                </a:lnTo>
                <a:lnTo>
                  <a:pt x="206236" y="0"/>
                </a:lnTo>
                <a:lnTo>
                  <a:pt x="146456" y="0"/>
                </a:lnTo>
              </a:path>
            </a:pathLst>
          </a:custGeom>
          <a:ln w="59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45764" y="3230231"/>
            <a:ext cx="296545" cy="24130"/>
          </a:xfrm>
          <a:custGeom>
            <a:avLst/>
            <a:gdLst/>
            <a:ahLst/>
            <a:cxnLst/>
            <a:rect l="l" t="t" r="r" b="b"/>
            <a:pathLst>
              <a:path w="296545" h="24129">
                <a:moveTo>
                  <a:pt x="0" y="0"/>
                </a:moveTo>
                <a:lnTo>
                  <a:pt x="2983" y="6010"/>
                </a:lnTo>
                <a:lnTo>
                  <a:pt x="11956" y="9015"/>
                </a:lnTo>
                <a:lnTo>
                  <a:pt x="41846" y="17911"/>
                </a:lnTo>
                <a:lnTo>
                  <a:pt x="89670" y="23921"/>
                </a:lnTo>
                <a:lnTo>
                  <a:pt x="146456" y="23921"/>
                </a:lnTo>
                <a:lnTo>
                  <a:pt x="206236" y="23921"/>
                </a:lnTo>
                <a:lnTo>
                  <a:pt x="251077" y="17911"/>
                </a:lnTo>
                <a:lnTo>
                  <a:pt x="283963" y="9015"/>
                </a:lnTo>
                <a:lnTo>
                  <a:pt x="292924" y="6010"/>
                </a:lnTo>
                <a:lnTo>
                  <a:pt x="295919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19111" y="3206309"/>
            <a:ext cx="295910" cy="144145"/>
          </a:xfrm>
          <a:custGeom>
            <a:avLst/>
            <a:gdLst/>
            <a:ahLst/>
            <a:cxnLst/>
            <a:rect l="l" t="t" r="r" b="b"/>
            <a:pathLst>
              <a:path w="295909" h="144145">
                <a:moveTo>
                  <a:pt x="206296" y="0"/>
                </a:moveTo>
                <a:lnTo>
                  <a:pt x="89610" y="0"/>
                </a:lnTo>
                <a:lnTo>
                  <a:pt x="44805" y="5890"/>
                </a:lnTo>
                <a:lnTo>
                  <a:pt x="11980" y="14906"/>
                </a:lnTo>
                <a:lnTo>
                  <a:pt x="2995" y="17911"/>
                </a:lnTo>
                <a:lnTo>
                  <a:pt x="0" y="23921"/>
                </a:lnTo>
                <a:lnTo>
                  <a:pt x="0" y="119729"/>
                </a:lnTo>
                <a:lnTo>
                  <a:pt x="44805" y="134755"/>
                </a:lnTo>
                <a:lnTo>
                  <a:pt x="89610" y="140766"/>
                </a:lnTo>
                <a:lnTo>
                  <a:pt x="149391" y="143771"/>
                </a:lnTo>
                <a:lnTo>
                  <a:pt x="206296" y="140766"/>
                </a:lnTo>
                <a:lnTo>
                  <a:pt x="251101" y="134755"/>
                </a:lnTo>
                <a:lnTo>
                  <a:pt x="283927" y="128745"/>
                </a:lnTo>
                <a:lnTo>
                  <a:pt x="292912" y="122734"/>
                </a:lnTo>
                <a:lnTo>
                  <a:pt x="295907" y="119729"/>
                </a:lnTo>
                <a:lnTo>
                  <a:pt x="295907" y="23921"/>
                </a:lnTo>
                <a:lnTo>
                  <a:pt x="292912" y="17911"/>
                </a:lnTo>
                <a:lnTo>
                  <a:pt x="283927" y="14906"/>
                </a:lnTo>
                <a:lnTo>
                  <a:pt x="251101" y="5890"/>
                </a:lnTo>
                <a:lnTo>
                  <a:pt x="206296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19111" y="3206309"/>
            <a:ext cx="295910" cy="144145"/>
          </a:xfrm>
          <a:custGeom>
            <a:avLst/>
            <a:gdLst/>
            <a:ahLst/>
            <a:cxnLst/>
            <a:rect l="l" t="t" r="r" b="b"/>
            <a:pathLst>
              <a:path w="295909" h="144145">
                <a:moveTo>
                  <a:pt x="149391" y="0"/>
                </a:moveTo>
                <a:lnTo>
                  <a:pt x="89610" y="0"/>
                </a:lnTo>
                <a:lnTo>
                  <a:pt x="44805" y="5890"/>
                </a:lnTo>
                <a:lnTo>
                  <a:pt x="11980" y="14906"/>
                </a:lnTo>
                <a:lnTo>
                  <a:pt x="2995" y="17911"/>
                </a:lnTo>
                <a:lnTo>
                  <a:pt x="0" y="23921"/>
                </a:lnTo>
                <a:lnTo>
                  <a:pt x="0" y="119729"/>
                </a:lnTo>
                <a:lnTo>
                  <a:pt x="44805" y="134755"/>
                </a:lnTo>
                <a:lnTo>
                  <a:pt x="89610" y="140766"/>
                </a:lnTo>
                <a:lnTo>
                  <a:pt x="149391" y="143771"/>
                </a:lnTo>
                <a:lnTo>
                  <a:pt x="206296" y="140766"/>
                </a:lnTo>
                <a:lnTo>
                  <a:pt x="251101" y="134755"/>
                </a:lnTo>
                <a:lnTo>
                  <a:pt x="292912" y="122734"/>
                </a:lnTo>
                <a:lnTo>
                  <a:pt x="295907" y="119729"/>
                </a:lnTo>
                <a:lnTo>
                  <a:pt x="295907" y="23921"/>
                </a:lnTo>
                <a:lnTo>
                  <a:pt x="292912" y="17911"/>
                </a:lnTo>
                <a:lnTo>
                  <a:pt x="283927" y="14906"/>
                </a:lnTo>
                <a:lnTo>
                  <a:pt x="251101" y="5890"/>
                </a:lnTo>
                <a:lnTo>
                  <a:pt x="206296" y="0"/>
                </a:lnTo>
                <a:lnTo>
                  <a:pt x="149391" y="0"/>
                </a:lnTo>
                <a:close/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19111" y="3206309"/>
            <a:ext cx="295910" cy="48260"/>
          </a:xfrm>
          <a:custGeom>
            <a:avLst/>
            <a:gdLst/>
            <a:ahLst/>
            <a:cxnLst/>
            <a:rect l="l" t="t" r="r" b="b"/>
            <a:pathLst>
              <a:path w="295909" h="48260">
                <a:moveTo>
                  <a:pt x="206296" y="0"/>
                </a:moveTo>
                <a:lnTo>
                  <a:pt x="89610" y="0"/>
                </a:lnTo>
                <a:lnTo>
                  <a:pt x="44805" y="5890"/>
                </a:lnTo>
                <a:lnTo>
                  <a:pt x="11980" y="14906"/>
                </a:lnTo>
                <a:lnTo>
                  <a:pt x="2995" y="17911"/>
                </a:lnTo>
                <a:lnTo>
                  <a:pt x="0" y="23921"/>
                </a:lnTo>
                <a:lnTo>
                  <a:pt x="2995" y="29932"/>
                </a:lnTo>
                <a:lnTo>
                  <a:pt x="11980" y="32937"/>
                </a:lnTo>
                <a:lnTo>
                  <a:pt x="44805" y="41833"/>
                </a:lnTo>
                <a:lnTo>
                  <a:pt x="89610" y="47843"/>
                </a:lnTo>
                <a:lnTo>
                  <a:pt x="206296" y="47843"/>
                </a:lnTo>
                <a:lnTo>
                  <a:pt x="251101" y="41833"/>
                </a:lnTo>
                <a:lnTo>
                  <a:pt x="283927" y="32937"/>
                </a:lnTo>
                <a:lnTo>
                  <a:pt x="292912" y="29932"/>
                </a:lnTo>
                <a:lnTo>
                  <a:pt x="295907" y="23921"/>
                </a:lnTo>
                <a:lnTo>
                  <a:pt x="292912" y="17911"/>
                </a:lnTo>
                <a:lnTo>
                  <a:pt x="283927" y="14906"/>
                </a:lnTo>
                <a:lnTo>
                  <a:pt x="251101" y="5890"/>
                </a:lnTo>
                <a:lnTo>
                  <a:pt x="2062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19111" y="3206309"/>
            <a:ext cx="295910" cy="48260"/>
          </a:xfrm>
          <a:custGeom>
            <a:avLst/>
            <a:gdLst/>
            <a:ahLst/>
            <a:cxnLst/>
            <a:rect l="l" t="t" r="r" b="b"/>
            <a:pathLst>
              <a:path w="295909" h="48260">
                <a:moveTo>
                  <a:pt x="0" y="23921"/>
                </a:moveTo>
                <a:lnTo>
                  <a:pt x="2995" y="29932"/>
                </a:lnTo>
                <a:lnTo>
                  <a:pt x="11980" y="32937"/>
                </a:lnTo>
                <a:lnTo>
                  <a:pt x="44805" y="41833"/>
                </a:lnTo>
                <a:lnTo>
                  <a:pt x="89610" y="47843"/>
                </a:lnTo>
                <a:lnTo>
                  <a:pt x="149391" y="47843"/>
                </a:lnTo>
                <a:lnTo>
                  <a:pt x="206296" y="47843"/>
                </a:lnTo>
                <a:lnTo>
                  <a:pt x="251101" y="41833"/>
                </a:lnTo>
                <a:lnTo>
                  <a:pt x="283927" y="32937"/>
                </a:lnTo>
                <a:lnTo>
                  <a:pt x="292912" y="29932"/>
                </a:lnTo>
                <a:lnTo>
                  <a:pt x="295907" y="23921"/>
                </a:lnTo>
                <a:lnTo>
                  <a:pt x="292912" y="17911"/>
                </a:lnTo>
                <a:lnTo>
                  <a:pt x="283927" y="14906"/>
                </a:lnTo>
                <a:lnTo>
                  <a:pt x="251101" y="5890"/>
                </a:lnTo>
                <a:lnTo>
                  <a:pt x="206296" y="0"/>
                </a:lnTo>
                <a:lnTo>
                  <a:pt x="149391" y="0"/>
                </a:lnTo>
                <a:lnTo>
                  <a:pt x="89610" y="0"/>
                </a:lnTo>
                <a:lnTo>
                  <a:pt x="44805" y="5890"/>
                </a:lnTo>
                <a:lnTo>
                  <a:pt x="11980" y="14906"/>
                </a:lnTo>
                <a:lnTo>
                  <a:pt x="2995" y="17911"/>
                </a:lnTo>
                <a:lnTo>
                  <a:pt x="0" y="23921"/>
                </a:lnTo>
                <a:close/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19111" y="3206309"/>
            <a:ext cx="295910" cy="144145"/>
          </a:xfrm>
          <a:custGeom>
            <a:avLst/>
            <a:gdLst/>
            <a:ahLst/>
            <a:cxnLst/>
            <a:rect l="l" t="t" r="r" b="b"/>
            <a:pathLst>
              <a:path w="295909" h="144145">
                <a:moveTo>
                  <a:pt x="149391" y="0"/>
                </a:moveTo>
                <a:lnTo>
                  <a:pt x="89610" y="0"/>
                </a:lnTo>
                <a:lnTo>
                  <a:pt x="44805" y="5890"/>
                </a:lnTo>
                <a:lnTo>
                  <a:pt x="11980" y="14906"/>
                </a:lnTo>
                <a:lnTo>
                  <a:pt x="2995" y="17911"/>
                </a:lnTo>
                <a:lnTo>
                  <a:pt x="0" y="23921"/>
                </a:lnTo>
                <a:lnTo>
                  <a:pt x="0" y="119729"/>
                </a:lnTo>
                <a:lnTo>
                  <a:pt x="44805" y="134755"/>
                </a:lnTo>
                <a:lnTo>
                  <a:pt x="89610" y="140766"/>
                </a:lnTo>
                <a:lnTo>
                  <a:pt x="149391" y="143771"/>
                </a:lnTo>
                <a:lnTo>
                  <a:pt x="206296" y="140766"/>
                </a:lnTo>
                <a:lnTo>
                  <a:pt x="251101" y="134755"/>
                </a:lnTo>
                <a:lnTo>
                  <a:pt x="292912" y="122734"/>
                </a:lnTo>
                <a:lnTo>
                  <a:pt x="295907" y="119729"/>
                </a:lnTo>
                <a:lnTo>
                  <a:pt x="295907" y="23921"/>
                </a:lnTo>
                <a:lnTo>
                  <a:pt x="292912" y="17911"/>
                </a:lnTo>
                <a:lnTo>
                  <a:pt x="283927" y="14906"/>
                </a:lnTo>
                <a:lnTo>
                  <a:pt x="251101" y="5890"/>
                </a:lnTo>
                <a:lnTo>
                  <a:pt x="206296" y="0"/>
                </a:lnTo>
                <a:lnTo>
                  <a:pt x="149391" y="0"/>
                </a:lnTo>
              </a:path>
            </a:pathLst>
          </a:custGeom>
          <a:ln w="59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19111" y="3230231"/>
            <a:ext cx="295910" cy="24130"/>
          </a:xfrm>
          <a:custGeom>
            <a:avLst/>
            <a:gdLst/>
            <a:ahLst/>
            <a:cxnLst/>
            <a:rect l="l" t="t" r="r" b="b"/>
            <a:pathLst>
              <a:path w="295909" h="24129">
                <a:moveTo>
                  <a:pt x="0" y="0"/>
                </a:moveTo>
                <a:lnTo>
                  <a:pt x="2995" y="6010"/>
                </a:lnTo>
                <a:lnTo>
                  <a:pt x="11980" y="9015"/>
                </a:lnTo>
                <a:lnTo>
                  <a:pt x="44805" y="17911"/>
                </a:lnTo>
                <a:lnTo>
                  <a:pt x="89610" y="23921"/>
                </a:lnTo>
                <a:lnTo>
                  <a:pt x="149391" y="23921"/>
                </a:lnTo>
                <a:lnTo>
                  <a:pt x="206296" y="23921"/>
                </a:lnTo>
                <a:lnTo>
                  <a:pt x="251101" y="17911"/>
                </a:lnTo>
                <a:lnTo>
                  <a:pt x="283927" y="9015"/>
                </a:lnTo>
                <a:lnTo>
                  <a:pt x="292912" y="6010"/>
                </a:lnTo>
                <a:lnTo>
                  <a:pt x="295907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82492" y="3838231"/>
            <a:ext cx="293370" cy="144145"/>
          </a:xfrm>
          <a:custGeom>
            <a:avLst/>
            <a:gdLst/>
            <a:ahLst/>
            <a:cxnLst/>
            <a:rect l="l" t="t" r="r" b="b"/>
            <a:pathLst>
              <a:path w="293370" h="144145">
                <a:moveTo>
                  <a:pt x="146396" y="0"/>
                </a:moveTo>
                <a:lnTo>
                  <a:pt x="41810" y="5986"/>
                </a:lnTo>
                <a:lnTo>
                  <a:pt x="11860" y="14978"/>
                </a:lnTo>
                <a:lnTo>
                  <a:pt x="2875" y="20964"/>
                </a:lnTo>
                <a:lnTo>
                  <a:pt x="0" y="23957"/>
                </a:lnTo>
                <a:lnTo>
                  <a:pt x="0" y="119801"/>
                </a:lnTo>
                <a:lnTo>
                  <a:pt x="2875" y="125800"/>
                </a:lnTo>
                <a:lnTo>
                  <a:pt x="11860" y="128793"/>
                </a:lnTo>
                <a:lnTo>
                  <a:pt x="41810" y="137773"/>
                </a:lnTo>
                <a:lnTo>
                  <a:pt x="146396" y="143771"/>
                </a:lnTo>
                <a:lnTo>
                  <a:pt x="250981" y="137773"/>
                </a:lnTo>
                <a:lnTo>
                  <a:pt x="280932" y="128793"/>
                </a:lnTo>
                <a:lnTo>
                  <a:pt x="289917" y="125800"/>
                </a:lnTo>
                <a:lnTo>
                  <a:pt x="292912" y="119801"/>
                </a:lnTo>
                <a:lnTo>
                  <a:pt x="292912" y="23957"/>
                </a:lnTo>
                <a:lnTo>
                  <a:pt x="289917" y="20964"/>
                </a:lnTo>
                <a:lnTo>
                  <a:pt x="280932" y="14978"/>
                </a:lnTo>
                <a:lnTo>
                  <a:pt x="250981" y="5986"/>
                </a:lnTo>
                <a:lnTo>
                  <a:pt x="146396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82492" y="3838231"/>
            <a:ext cx="293370" cy="144145"/>
          </a:xfrm>
          <a:custGeom>
            <a:avLst/>
            <a:gdLst/>
            <a:ahLst/>
            <a:cxnLst/>
            <a:rect l="l" t="t" r="r" b="b"/>
            <a:pathLst>
              <a:path w="293370" h="144145">
                <a:moveTo>
                  <a:pt x="146396" y="0"/>
                </a:moveTo>
                <a:lnTo>
                  <a:pt x="89610" y="2993"/>
                </a:lnTo>
                <a:lnTo>
                  <a:pt x="41810" y="5986"/>
                </a:lnTo>
                <a:lnTo>
                  <a:pt x="11860" y="14978"/>
                </a:lnTo>
                <a:lnTo>
                  <a:pt x="2875" y="20964"/>
                </a:lnTo>
                <a:lnTo>
                  <a:pt x="0" y="23957"/>
                </a:lnTo>
                <a:lnTo>
                  <a:pt x="0" y="119801"/>
                </a:lnTo>
                <a:lnTo>
                  <a:pt x="41810" y="137773"/>
                </a:lnTo>
                <a:lnTo>
                  <a:pt x="89610" y="140766"/>
                </a:lnTo>
                <a:lnTo>
                  <a:pt x="146396" y="143771"/>
                </a:lnTo>
                <a:lnTo>
                  <a:pt x="203181" y="140766"/>
                </a:lnTo>
                <a:lnTo>
                  <a:pt x="250981" y="137773"/>
                </a:lnTo>
                <a:lnTo>
                  <a:pt x="289917" y="125800"/>
                </a:lnTo>
                <a:lnTo>
                  <a:pt x="292912" y="119801"/>
                </a:lnTo>
                <a:lnTo>
                  <a:pt x="292912" y="23957"/>
                </a:lnTo>
                <a:lnTo>
                  <a:pt x="289917" y="20964"/>
                </a:lnTo>
                <a:lnTo>
                  <a:pt x="280932" y="14978"/>
                </a:lnTo>
                <a:lnTo>
                  <a:pt x="250981" y="5986"/>
                </a:lnTo>
                <a:lnTo>
                  <a:pt x="203181" y="2993"/>
                </a:lnTo>
                <a:lnTo>
                  <a:pt x="146396" y="0"/>
                </a:lnTo>
                <a:close/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82492" y="3838231"/>
            <a:ext cx="293370" cy="48260"/>
          </a:xfrm>
          <a:custGeom>
            <a:avLst/>
            <a:gdLst/>
            <a:ahLst/>
            <a:cxnLst/>
            <a:rect l="l" t="t" r="r" b="b"/>
            <a:pathLst>
              <a:path w="293370" h="48260">
                <a:moveTo>
                  <a:pt x="146396" y="0"/>
                </a:moveTo>
                <a:lnTo>
                  <a:pt x="41810" y="5986"/>
                </a:lnTo>
                <a:lnTo>
                  <a:pt x="11860" y="14978"/>
                </a:lnTo>
                <a:lnTo>
                  <a:pt x="2875" y="20964"/>
                </a:lnTo>
                <a:lnTo>
                  <a:pt x="0" y="23957"/>
                </a:lnTo>
                <a:lnTo>
                  <a:pt x="2875" y="29944"/>
                </a:lnTo>
                <a:lnTo>
                  <a:pt x="11860" y="32949"/>
                </a:lnTo>
                <a:lnTo>
                  <a:pt x="41810" y="41929"/>
                </a:lnTo>
                <a:lnTo>
                  <a:pt x="89610" y="47915"/>
                </a:lnTo>
                <a:lnTo>
                  <a:pt x="203181" y="47915"/>
                </a:lnTo>
                <a:lnTo>
                  <a:pt x="250981" y="41929"/>
                </a:lnTo>
                <a:lnTo>
                  <a:pt x="280932" y="32949"/>
                </a:lnTo>
                <a:lnTo>
                  <a:pt x="289917" y="29944"/>
                </a:lnTo>
                <a:lnTo>
                  <a:pt x="292912" y="23957"/>
                </a:lnTo>
                <a:lnTo>
                  <a:pt x="289917" y="20964"/>
                </a:lnTo>
                <a:lnTo>
                  <a:pt x="280932" y="14978"/>
                </a:lnTo>
                <a:lnTo>
                  <a:pt x="250981" y="5986"/>
                </a:lnTo>
                <a:lnTo>
                  <a:pt x="14639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82492" y="3838231"/>
            <a:ext cx="293370" cy="48260"/>
          </a:xfrm>
          <a:custGeom>
            <a:avLst/>
            <a:gdLst/>
            <a:ahLst/>
            <a:cxnLst/>
            <a:rect l="l" t="t" r="r" b="b"/>
            <a:pathLst>
              <a:path w="293370" h="48260">
                <a:moveTo>
                  <a:pt x="0" y="23957"/>
                </a:moveTo>
                <a:lnTo>
                  <a:pt x="2875" y="29944"/>
                </a:lnTo>
                <a:lnTo>
                  <a:pt x="11860" y="32949"/>
                </a:lnTo>
                <a:lnTo>
                  <a:pt x="41810" y="41929"/>
                </a:lnTo>
                <a:lnTo>
                  <a:pt x="89610" y="47915"/>
                </a:lnTo>
                <a:lnTo>
                  <a:pt x="146396" y="47915"/>
                </a:lnTo>
                <a:lnTo>
                  <a:pt x="203181" y="47915"/>
                </a:lnTo>
                <a:lnTo>
                  <a:pt x="250981" y="41929"/>
                </a:lnTo>
                <a:lnTo>
                  <a:pt x="280932" y="32949"/>
                </a:lnTo>
                <a:lnTo>
                  <a:pt x="289917" y="29944"/>
                </a:lnTo>
                <a:lnTo>
                  <a:pt x="292912" y="23957"/>
                </a:lnTo>
                <a:lnTo>
                  <a:pt x="250981" y="5986"/>
                </a:lnTo>
                <a:lnTo>
                  <a:pt x="203181" y="2993"/>
                </a:lnTo>
                <a:lnTo>
                  <a:pt x="146396" y="0"/>
                </a:lnTo>
                <a:lnTo>
                  <a:pt x="89610" y="2993"/>
                </a:lnTo>
                <a:lnTo>
                  <a:pt x="41810" y="5986"/>
                </a:lnTo>
                <a:lnTo>
                  <a:pt x="11860" y="14978"/>
                </a:lnTo>
                <a:lnTo>
                  <a:pt x="2875" y="20964"/>
                </a:lnTo>
                <a:lnTo>
                  <a:pt x="0" y="23957"/>
                </a:lnTo>
                <a:close/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82492" y="3838231"/>
            <a:ext cx="293370" cy="144145"/>
          </a:xfrm>
          <a:custGeom>
            <a:avLst/>
            <a:gdLst/>
            <a:ahLst/>
            <a:cxnLst/>
            <a:rect l="l" t="t" r="r" b="b"/>
            <a:pathLst>
              <a:path w="293370" h="144145">
                <a:moveTo>
                  <a:pt x="146396" y="0"/>
                </a:moveTo>
                <a:lnTo>
                  <a:pt x="89610" y="2993"/>
                </a:lnTo>
                <a:lnTo>
                  <a:pt x="41810" y="5986"/>
                </a:lnTo>
                <a:lnTo>
                  <a:pt x="11860" y="14978"/>
                </a:lnTo>
                <a:lnTo>
                  <a:pt x="2875" y="20964"/>
                </a:lnTo>
                <a:lnTo>
                  <a:pt x="0" y="23957"/>
                </a:lnTo>
                <a:lnTo>
                  <a:pt x="0" y="119801"/>
                </a:lnTo>
                <a:lnTo>
                  <a:pt x="41810" y="137773"/>
                </a:lnTo>
                <a:lnTo>
                  <a:pt x="89610" y="140766"/>
                </a:lnTo>
                <a:lnTo>
                  <a:pt x="146396" y="143771"/>
                </a:lnTo>
                <a:lnTo>
                  <a:pt x="203181" y="140766"/>
                </a:lnTo>
                <a:lnTo>
                  <a:pt x="250981" y="137773"/>
                </a:lnTo>
                <a:lnTo>
                  <a:pt x="289917" y="125800"/>
                </a:lnTo>
                <a:lnTo>
                  <a:pt x="292912" y="119801"/>
                </a:lnTo>
                <a:lnTo>
                  <a:pt x="292912" y="23957"/>
                </a:lnTo>
                <a:lnTo>
                  <a:pt x="250981" y="5986"/>
                </a:lnTo>
                <a:lnTo>
                  <a:pt x="203181" y="2993"/>
                </a:lnTo>
                <a:lnTo>
                  <a:pt x="146396" y="0"/>
                </a:lnTo>
              </a:path>
            </a:pathLst>
          </a:custGeom>
          <a:ln w="59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82492" y="3862189"/>
            <a:ext cx="293370" cy="24130"/>
          </a:xfrm>
          <a:custGeom>
            <a:avLst/>
            <a:gdLst/>
            <a:ahLst/>
            <a:cxnLst/>
            <a:rect l="l" t="t" r="r" b="b"/>
            <a:pathLst>
              <a:path w="293370" h="24129">
                <a:moveTo>
                  <a:pt x="0" y="0"/>
                </a:moveTo>
                <a:lnTo>
                  <a:pt x="2875" y="5986"/>
                </a:lnTo>
                <a:lnTo>
                  <a:pt x="11860" y="8991"/>
                </a:lnTo>
                <a:lnTo>
                  <a:pt x="41810" y="17971"/>
                </a:lnTo>
                <a:lnTo>
                  <a:pt x="89610" y="23957"/>
                </a:lnTo>
                <a:lnTo>
                  <a:pt x="146396" y="23957"/>
                </a:lnTo>
                <a:lnTo>
                  <a:pt x="203181" y="23957"/>
                </a:lnTo>
                <a:lnTo>
                  <a:pt x="250981" y="17971"/>
                </a:lnTo>
                <a:lnTo>
                  <a:pt x="280932" y="8991"/>
                </a:lnTo>
                <a:lnTo>
                  <a:pt x="289917" y="5986"/>
                </a:lnTo>
                <a:lnTo>
                  <a:pt x="292912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59740" y="1470405"/>
            <a:ext cx="4135754" cy="240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interconnect </a:t>
            </a:r>
            <a:r>
              <a:rPr sz="2400" spc="-5" dirty="0">
                <a:latin typeface="Times New Roman"/>
                <a:cs typeface="Times New Roman"/>
              </a:rPr>
              <a:t>two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more  networks, </a:t>
            </a:r>
            <a:r>
              <a:rPr sz="2400" dirty="0">
                <a:latin typeface="Times New Roman"/>
                <a:cs typeface="Times New Roman"/>
              </a:rPr>
              <a:t>one </a:t>
            </a:r>
            <a:r>
              <a:rPr sz="2400" spc="-5" dirty="0">
                <a:latin typeface="Times New Roman"/>
                <a:cs typeface="Times New Roman"/>
              </a:rPr>
              <a:t>needs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gateway</a:t>
            </a:r>
            <a:r>
              <a:rPr sz="2400" b="1" i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router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 marR="34925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Host-to-host connectivity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only  possible if </a:t>
            </a:r>
            <a:r>
              <a:rPr sz="2400" spc="-20" dirty="0">
                <a:latin typeface="Times New Roman"/>
                <a:cs typeface="Times New Roman"/>
              </a:rPr>
              <a:t>there’s </a:t>
            </a:r>
            <a:r>
              <a:rPr sz="2400" dirty="0">
                <a:latin typeface="Times New Roman"/>
                <a:cs typeface="Times New Roman"/>
              </a:rPr>
              <a:t>a uniform 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addressing </a:t>
            </a:r>
            <a:r>
              <a:rPr sz="2400" spc="-5" dirty="0">
                <a:latin typeface="Times New Roman"/>
                <a:cs typeface="Times New Roman"/>
              </a:rPr>
              <a:t>scheme </a:t>
            </a:r>
            <a:r>
              <a:rPr sz="2400" dirty="0">
                <a:latin typeface="Times New Roman"/>
                <a:cs typeface="Times New Roman"/>
              </a:rPr>
              <a:t>and 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routing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9740" y="3665601"/>
            <a:ext cx="4131310" cy="222059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5" dirty="0">
                <a:latin typeface="Times New Roman"/>
                <a:cs typeface="Times New Roman"/>
              </a:rPr>
              <a:t>mechanism.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Times New Roman"/>
                <a:cs typeface="Times New Roman"/>
              </a:rPr>
              <a:t>Messages </a:t>
            </a:r>
            <a:r>
              <a:rPr sz="2400" dirty="0">
                <a:latin typeface="Times New Roman"/>
                <a:cs typeface="Times New Roman"/>
              </a:rPr>
              <a:t>can be sent to a single  destination (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unicast</a:t>
            </a:r>
            <a:r>
              <a:rPr sz="2400" dirty="0">
                <a:latin typeface="Times New Roman"/>
                <a:cs typeface="Times New Roman"/>
              </a:rPr>
              <a:t>), to </a:t>
            </a:r>
            <a:r>
              <a:rPr sz="2400" spc="-5" dirty="0">
                <a:latin typeface="Times New Roman"/>
                <a:cs typeface="Times New Roman"/>
              </a:rPr>
              <a:t>multiple  </a:t>
            </a:r>
            <a:r>
              <a:rPr sz="2400" dirty="0">
                <a:latin typeface="Times New Roman"/>
                <a:cs typeface="Times New Roman"/>
              </a:rPr>
              <a:t>destinations (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multicast</a:t>
            </a:r>
            <a:r>
              <a:rPr sz="2400" dirty="0">
                <a:latin typeface="Times New Roman"/>
                <a:cs typeface="Times New Roman"/>
              </a:rPr>
              <a:t>), or to all  possible destinations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broadcast</a:t>
            </a:r>
            <a:r>
              <a:rPr sz="2400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7076" y="2499741"/>
            <a:ext cx="36125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1.3 The</a:t>
            </a:r>
            <a:r>
              <a:rPr spc="-95" dirty="0"/>
              <a:t> </a:t>
            </a:r>
            <a:r>
              <a:rPr dirty="0"/>
              <a:t>Internet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9350" y="226821"/>
            <a:ext cx="176466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C00000"/>
                </a:solidFill>
              </a:rPr>
              <a:t>I</a:t>
            </a:r>
            <a:r>
              <a:rPr dirty="0">
                <a:solidFill>
                  <a:srgbClr val="006FC0"/>
                </a:solidFill>
              </a:rPr>
              <a:t>nternet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425" y="1354963"/>
            <a:ext cx="7560309" cy="397954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5600" marR="720090" indent="-342900">
              <a:lnSpc>
                <a:spcPct val="80000"/>
              </a:lnSpc>
              <a:spcBef>
                <a:spcPts val="96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a </a:t>
            </a:r>
            <a:r>
              <a:rPr sz="3600" spc="-5" dirty="0">
                <a:latin typeface="Times New Roman"/>
                <a:cs typeface="Times New Roman"/>
              </a:rPr>
              <a:t>collaboration </a:t>
            </a:r>
            <a:r>
              <a:rPr sz="3600" dirty="0">
                <a:latin typeface="Times New Roman"/>
                <a:cs typeface="Times New Roman"/>
              </a:rPr>
              <a:t>of more </a:t>
            </a:r>
            <a:r>
              <a:rPr sz="3600" spc="-5" dirty="0">
                <a:latin typeface="Times New Roman"/>
                <a:cs typeface="Times New Roman"/>
              </a:rPr>
              <a:t>than </a:t>
            </a:r>
            <a:r>
              <a:rPr sz="3600" dirty="0">
                <a:latin typeface="Times New Roman"/>
                <a:cs typeface="Times New Roman"/>
              </a:rPr>
              <a:t>100 of  1000 </a:t>
            </a:r>
            <a:r>
              <a:rPr sz="3600" spc="-5" dirty="0">
                <a:latin typeface="Times New Roman"/>
                <a:cs typeface="Times New Roman"/>
              </a:rPr>
              <a:t>interconnected</a:t>
            </a:r>
            <a:r>
              <a:rPr sz="3600" spc="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network.</a:t>
            </a:r>
            <a:endParaRPr sz="3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269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00AF50"/>
                </a:solidFill>
                <a:latin typeface="Times New Roman"/>
                <a:cs typeface="Times New Roman"/>
              </a:rPr>
              <a:t>Brief </a:t>
            </a:r>
            <a:r>
              <a:rPr sz="2700" spc="-5" dirty="0">
                <a:solidFill>
                  <a:srgbClr val="00AF50"/>
                </a:solidFill>
                <a:latin typeface="Times New Roman"/>
                <a:cs typeface="Times New Roman"/>
              </a:rPr>
              <a:t>History </a:t>
            </a:r>
            <a:r>
              <a:rPr sz="2700" dirty="0">
                <a:latin typeface="Times New Roman"/>
                <a:cs typeface="Times New Roman"/>
              </a:rPr>
              <a:t>(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self-reading)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35FF35"/>
                </a:solidFill>
                <a:latin typeface="Times New Roman"/>
                <a:cs typeface="Times New Roman"/>
              </a:rPr>
              <a:t>In </a:t>
            </a:r>
            <a:r>
              <a:rPr sz="2700" spc="-5" dirty="0">
                <a:solidFill>
                  <a:srgbClr val="35FF35"/>
                </a:solidFill>
                <a:latin typeface="Times New Roman"/>
                <a:cs typeface="Times New Roman"/>
              </a:rPr>
              <a:t>mid </a:t>
            </a:r>
            <a:r>
              <a:rPr sz="2700" dirty="0">
                <a:solidFill>
                  <a:srgbClr val="35FF35"/>
                </a:solidFill>
                <a:latin typeface="Times New Roman"/>
                <a:cs typeface="Times New Roman"/>
              </a:rPr>
              <a:t>of 1960</a:t>
            </a:r>
            <a:r>
              <a:rPr sz="2700" dirty="0">
                <a:latin typeface="Times New Roman"/>
                <a:cs typeface="Times New Roman"/>
              </a:rPr>
              <a:t>:</a:t>
            </a:r>
            <a:endParaRPr sz="27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spcBef>
                <a:spcPts val="645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The </a:t>
            </a:r>
            <a:r>
              <a:rPr sz="27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700" spc="-5" dirty="0">
                <a:latin typeface="Times New Roman"/>
                <a:cs typeface="Times New Roman"/>
              </a:rPr>
              <a:t>dvanced </a:t>
            </a:r>
            <a:r>
              <a:rPr sz="27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700" dirty="0">
                <a:latin typeface="Times New Roman"/>
                <a:cs typeface="Times New Roman"/>
              </a:rPr>
              <a:t>esearch </a:t>
            </a:r>
            <a:r>
              <a:rPr sz="270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700" dirty="0">
                <a:latin typeface="Times New Roman"/>
                <a:cs typeface="Times New Roman"/>
              </a:rPr>
              <a:t>rojects </a:t>
            </a:r>
            <a:r>
              <a:rPr sz="2700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700" spc="-5" dirty="0">
                <a:latin typeface="Times New Roman"/>
                <a:cs typeface="Times New Roman"/>
              </a:rPr>
              <a:t>gency (</a:t>
            </a:r>
            <a:r>
              <a:rPr sz="2700" spc="-5" dirty="0">
                <a:solidFill>
                  <a:srgbClr val="FF0000"/>
                </a:solidFill>
                <a:latin typeface="Times New Roman"/>
                <a:cs typeface="Times New Roman"/>
              </a:rPr>
              <a:t>ARPA</a:t>
            </a:r>
            <a:r>
              <a:rPr sz="2700" spc="-5" dirty="0">
                <a:latin typeface="Times New Roman"/>
                <a:cs typeface="Times New Roman"/>
              </a:rPr>
              <a:t>)  </a:t>
            </a:r>
            <a:r>
              <a:rPr sz="2700" dirty="0">
                <a:latin typeface="Times New Roman"/>
                <a:cs typeface="Times New Roman"/>
              </a:rPr>
              <a:t>in the department of defense was interested in  </a:t>
            </a:r>
            <a:r>
              <a:rPr sz="2700" spc="-5" dirty="0">
                <a:latin typeface="Times New Roman"/>
                <a:cs typeface="Times New Roman"/>
              </a:rPr>
              <a:t>finding </a:t>
            </a:r>
            <a:r>
              <a:rPr sz="2700" dirty="0">
                <a:latin typeface="Times New Roman"/>
                <a:cs typeface="Times New Roman"/>
              </a:rPr>
              <a:t>a way to connect computers </a:t>
            </a:r>
            <a:r>
              <a:rPr sz="2700" spc="-5" dirty="0">
                <a:latin typeface="Times New Roman"/>
                <a:cs typeface="Times New Roman"/>
              </a:rPr>
              <a:t>so </a:t>
            </a:r>
            <a:r>
              <a:rPr sz="2700" dirty="0">
                <a:latin typeface="Times New Roman"/>
                <a:cs typeface="Times New Roman"/>
              </a:rPr>
              <a:t>that the  researchers they </a:t>
            </a:r>
            <a:r>
              <a:rPr sz="2700" spc="-5" dirty="0">
                <a:latin typeface="Times New Roman"/>
                <a:cs typeface="Times New Roman"/>
              </a:rPr>
              <a:t>funded </a:t>
            </a:r>
            <a:r>
              <a:rPr sz="2700" dirty="0">
                <a:latin typeface="Times New Roman"/>
                <a:cs typeface="Times New Roman"/>
              </a:rPr>
              <a:t>could share their </a:t>
            </a:r>
            <a:r>
              <a:rPr sz="2700" spc="-5" dirty="0">
                <a:latin typeface="Times New Roman"/>
                <a:cs typeface="Times New Roman"/>
              </a:rPr>
              <a:t>findings,  </a:t>
            </a:r>
            <a:r>
              <a:rPr sz="2700" dirty="0">
                <a:latin typeface="Times New Roman"/>
                <a:cs typeface="Times New Roman"/>
              </a:rPr>
              <a:t>to reduce costs and eliminating duplication of</a:t>
            </a:r>
            <a:r>
              <a:rPr sz="2700" spc="-17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effort.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6701" y="813562"/>
            <a:ext cx="29927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Brief</a:t>
            </a:r>
            <a:r>
              <a:rPr spc="-75" dirty="0"/>
              <a:t> </a:t>
            </a:r>
            <a:r>
              <a:rPr dirty="0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906591"/>
            <a:ext cx="7552690" cy="40474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666666"/>
                </a:solidFill>
                <a:latin typeface="Times New Roman"/>
                <a:cs typeface="Times New Roman"/>
              </a:rPr>
              <a:t>1n1967</a:t>
            </a:r>
            <a:endParaRPr sz="3000">
              <a:latin typeface="Times New Roman"/>
              <a:cs typeface="Times New Roman"/>
            </a:endParaRPr>
          </a:p>
          <a:p>
            <a:pPr marL="756285" marR="374650" lvl="1" indent="-286385">
              <a:lnSpc>
                <a:spcPts val="2810"/>
              </a:lnSpc>
              <a:spcBef>
                <a:spcPts val="685"/>
              </a:spcBef>
              <a:buChar char="–"/>
              <a:tabLst>
                <a:tab pos="836930" algn="l"/>
                <a:tab pos="837565" algn="l"/>
              </a:tabLst>
            </a:pPr>
            <a:r>
              <a:rPr sz="2600" dirty="0">
                <a:latin typeface="Times New Roman"/>
                <a:cs typeface="Times New Roman"/>
              </a:rPr>
              <a:t>ARPA </a:t>
            </a:r>
            <a:r>
              <a:rPr sz="2600" spc="-5" dirty="0">
                <a:latin typeface="Times New Roman"/>
                <a:cs typeface="Times New Roman"/>
              </a:rPr>
              <a:t>presented its </a:t>
            </a:r>
            <a:r>
              <a:rPr sz="2600" dirty="0">
                <a:latin typeface="Times New Roman"/>
                <a:cs typeface="Times New Roman"/>
              </a:rPr>
              <a:t>ideas for ARPANET,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small  </a:t>
            </a:r>
            <a:r>
              <a:rPr sz="2600" dirty="0">
                <a:latin typeface="Times New Roman"/>
                <a:cs typeface="Times New Roman"/>
              </a:rPr>
              <a:t>network of connected computers</a:t>
            </a:r>
            <a:r>
              <a:rPr sz="2600" spc="-1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(mainframe).</a:t>
            </a: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666666"/>
                </a:solidFill>
                <a:latin typeface="Times New Roman"/>
                <a:cs typeface="Times New Roman"/>
              </a:rPr>
              <a:t>1n</a:t>
            </a:r>
            <a:r>
              <a:rPr sz="3000" spc="-2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666666"/>
                </a:solidFill>
                <a:latin typeface="Times New Roman"/>
                <a:cs typeface="Times New Roman"/>
              </a:rPr>
              <a:t>1969</a:t>
            </a:r>
            <a:r>
              <a:rPr sz="3000" dirty="0">
                <a:latin typeface="Times New Roman"/>
                <a:cs typeface="Times New Roman"/>
              </a:rPr>
              <a:t>,</a:t>
            </a:r>
            <a:endParaRPr sz="30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90000"/>
              </a:lnSpc>
              <a:spcBef>
                <a:spcPts val="640"/>
              </a:spcBef>
              <a:buChar char="–"/>
              <a:tabLst>
                <a:tab pos="836930" algn="l"/>
                <a:tab pos="837565" algn="l"/>
              </a:tabLst>
            </a:pPr>
            <a:r>
              <a:rPr sz="2600" dirty="0">
                <a:latin typeface="Times New Roman"/>
                <a:cs typeface="Times New Roman"/>
              </a:rPr>
              <a:t>ARPANET was </a:t>
            </a:r>
            <a:r>
              <a:rPr sz="2600" spc="-5" dirty="0">
                <a:latin typeface="Times New Roman"/>
                <a:cs typeface="Times New Roman"/>
              </a:rPr>
              <a:t>reality. </a:t>
            </a:r>
            <a:r>
              <a:rPr sz="2600" dirty="0">
                <a:latin typeface="Times New Roman"/>
                <a:cs typeface="Times New Roman"/>
              </a:rPr>
              <a:t>Four nodes at the UNV.  Of California,(at los angles and Santa Barba),</a:t>
            </a:r>
            <a:r>
              <a:rPr sz="2600" spc="-1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univ.  of utah and SRI (Stand ford </a:t>
            </a:r>
            <a:r>
              <a:rPr sz="2600" spc="-5" dirty="0">
                <a:latin typeface="Times New Roman"/>
                <a:cs typeface="Times New Roman"/>
              </a:rPr>
              <a:t>Research Institute  </a:t>
            </a:r>
            <a:r>
              <a:rPr sz="2600" dirty="0">
                <a:latin typeface="Times New Roman"/>
                <a:cs typeface="Times New Roman"/>
              </a:rPr>
              <a:t>connected via </a:t>
            </a:r>
            <a:r>
              <a:rPr sz="2600" spc="-5" dirty="0">
                <a:latin typeface="Times New Roman"/>
                <a:cs typeface="Times New Roman"/>
              </a:rPr>
              <a:t>IMPs </a:t>
            </a:r>
            <a:r>
              <a:rPr sz="2600" dirty="0">
                <a:latin typeface="Times New Roman"/>
                <a:cs typeface="Times New Roman"/>
              </a:rPr>
              <a:t>computers to form a network.  Software </a:t>
            </a:r>
            <a:r>
              <a:rPr sz="2600" spc="-5" dirty="0">
                <a:latin typeface="Times New Roman"/>
                <a:cs typeface="Times New Roman"/>
              </a:rPr>
              <a:t>called </a:t>
            </a:r>
            <a:r>
              <a:rPr sz="2600" dirty="0">
                <a:latin typeface="Times New Roman"/>
                <a:cs typeface="Times New Roman"/>
              </a:rPr>
              <a:t>Network Control Protocol (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NCP</a:t>
            </a:r>
            <a:r>
              <a:rPr sz="2600" dirty="0">
                <a:latin typeface="Times New Roman"/>
                <a:cs typeface="Times New Roman"/>
              </a:rPr>
              <a:t>)  provided </a:t>
            </a:r>
            <a:r>
              <a:rPr sz="2600" spc="-5" dirty="0">
                <a:latin typeface="Times New Roman"/>
                <a:cs typeface="Times New Roman"/>
              </a:rPr>
              <a:t>communication </a:t>
            </a:r>
            <a:r>
              <a:rPr sz="2600" dirty="0">
                <a:latin typeface="Times New Roman"/>
                <a:cs typeface="Times New Roman"/>
              </a:rPr>
              <a:t>between the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hosts.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2901" y="203707"/>
            <a:ext cx="29895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Brief</a:t>
            </a:r>
            <a:r>
              <a:rPr spc="-10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25" y="862394"/>
            <a:ext cx="7989570" cy="581120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In</a:t>
            </a:r>
            <a:r>
              <a:rPr sz="24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spc="-5">
                <a:solidFill>
                  <a:srgbClr val="00AF50"/>
                </a:solidFill>
                <a:latin typeface="Times New Roman"/>
                <a:cs typeface="Times New Roman"/>
              </a:rPr>
              <a:t>1972,</a:t>
            </a:r>
            <a:r>
              <a:rPr lang="en-IN" sz="2400" spc="-5">
                <a:solidFill>
                  <a:srgbClr val="00AF50"/>
                </a:solidFill>
                <a:latin typeface="Times New Roman"/>
                <a:cs typeface="Times New Roman"/>
              </a:rPr>
              <a:t>- Birth of Internet</a:t>
            </a:r>
            <a:endParaRPr sz="2400">
              <a:latin typeface="Times New Roman"/>
              <a:cs typeface="Times New Roman"/>
            </a:endParaRPr>
          </a:p>
          <a:p>
            <a:pPr marL="756285" marR="93535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Protocol to achieve end -to-end delivery of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packets,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ransmission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ontrol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latin typeface="Times New Roman"/>
                <a:cs typeface="Times New Roman"/>
              </a:rPr>
              <a:t>rotocol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TCP</a:t>
            </a:r>
            <a:r>
              <a:rPr sz="2400" spc="-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 marL="831215" lvl="1" indent="-361315">
              <a:lnSpc>
                <a:spcPct val="100000"/>
              </a:lnSpc>
              <a:spcBef>
                <a:spcPts val="575"/>
              </a:spcBef>
              <a:buChar char="–"/>
              <a:tabLst>
                <a:tab pos="831215" algn="l"/>
                <a:tab pos="831850" algn="l"/>
              </a:tabLst>
            </a:pPr>
            <a:r>
              <a:rPr sz="2400" dirty="0">
                <a:latin typeface="Times New Roman"/>
                <a:cs typeface="Times New Roman"/>
              </a:rPr>
              <a:t>Authorities </a:t>
            </a:r>
            <a:r>
              <a:rPr sz="2400" spc="-5" dirty="0">
                <a:latin typeface="Times New Roman"/>
                <a:cs typeface="Times New Roman"/>
              </a:rPr>
              <a:t>made </a:t>
            </a:r>
            <a:r>
              <a:rPr sz="2400" dirty="0">
                <a:latin typeface="Times New Roman"/>
                <a:cs typeface="Times New Roman"/>
              </a:rPr>
              <a:t>decision to split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TCP </a:t>
            </a:r>
            <a:r>
              <a:rPr sz="2400" dirty="0">
                <a:latin typeface="Times New Roman"/>
                <a:cs typeface="Times New Roman"/>
              </a:rPr>
              <a:t>into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protocols:</a:t>
            </a:r>
            <a:endParaRPr sz="2400">
              <a:latin typeface="Times New Roman"/>
              <a:cs typeface="Times New Roman"/>
            </a:endParaRPr>
          </a:p>
          <a:p>
            <a:pPr marL="756285" marR="378460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IP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Internetworking protocol to handle datagram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routing  and</a:t>
            </a:r>
            <a:endParaRPr sz="2400">
              <a:latin typeface="Times New Roman"/>
              <a:cs typeface="Times New Roman"/>
            </a:endParaRPr>
          </a:p>
          <a:p>
            <a:pPr marL="756285" marR="27114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TCP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responsible for higher-level-functions such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error  detection, </a:t>
            </a:r>
            <a:r>
              <a:rPr sz="2400" spc="-5" dirty="0">
                <a:latin typeface="Times New Roman"/>
                <a:cs typeface="Times New Roman"/>
              </a:rPr>
              <a:t>segmentation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reassembly.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–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Internet</a:t>
            </a:r>
            <a:r>
              <a:rPr sz="24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today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Made up of </a:t>
            </a:r>
            <a:r>
              <a:rPr sz="2400" spc="-5" dirty="0">
                <a:latin typeface="Times New Roman"/>
                <a:cs typeface="Times New Roman"/>
              </a:rPr>
              <a:t>many </a:t>
            </a:r>
            <a:r>
              <a:rPr sz="2400" dirty="0">
                <a:latin typeface="Times New Roman"/>
                <a:cs typeface="Times New Roman"/>
              </a:rPr>
              <a:t>wide and local area </a:t>
            </a:r>
            <a:r>
              <a:rPr sz="2400" spc="-5" dirty="0">
                <a:latin typeface="Times New Roman"/>
                <a:cs typeface="Times New Roman"/>
              </a:rPr>
              <a:t>networks </a:t>
            </a:r>
            <a:r>
              <a:rPr sz="2400" dirty="0">
                <a:latin typeface="Times New Roman"/>
                <a:cs typeface="Times New Roman"/>
              </a:rPr>
              <a:t>joined by  connecting devices and switching stations. Today </a:t>
            </a:r>
            <a:r>
              <a:rPr sz="2400" spc="-10" dirty="0">
                <a:latin typeface="Times New Roman"/>
                <a:cs typeface="Times New Roman"/>
              </a:rPr>
              <a:t>most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end  users </a:t>
            </a:r>
            <a:r>
              <a:rPr sz="2400" spc="-5" dirty="0">
                <a:latin typeface="Times New Roman"/>
                <a:cs typeface="Times New Roman"/>
              </a:rPr>
              <a:t>use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services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of internet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service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providers 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(ISPs).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7629525" cy="3724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2400" y="401777"/>
            <a:ext cx="3759835" cy="1516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5265"/>
              </a:lnSpc>
              <a:spcBef>
                <a:spcPts val="105"/>
              </a:spcBef>
            </a:pPr>
            <a:r>
              <a:rPr dirty="0"/>
              <a:t>Chapter</a:t>
            </a:r>
            <a:r>
              <a:rPr spc="-50" dirty="0"/>
              <a:t> </a:t>
            </a:r>
            <a:r>
              <a:rPr dirty="0"/>
              <a:t>1</a:t>
            </a:r>
          </a:p>
          <a:p>
            <a:pPr algn="ctr">
              <a:lnSpc>
                <a:spcPts val="6465"/>
              </a:lnSpc>
            </a:pPr>
            <a:r>
              <a:rPr sz="5400" b="1" spc="-5" dirty="0">
                <a:solidFill>
                  <a:srgbClr val="FB0028"/>
                </a:solidFill>
                <a:latin typeface="Times New Roman"/>
                <a:cs typeface="Times New Roman"/>
              </a:rPr>
              <a:t>Introduction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625" y="2422017"/>
            <a:ext cx="5168900" cy="265938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dirty="0">
                <a:solidFill>
                  <a:srgbClr val="00176C"/>
                </a:solidFill>
                <a:latin typeface="Times New Roman"/>
                <a:cs typeface="Times New Roman"/>
              </a:rPr>
              <a:t>Data</a:t>
            </a:r>
            <a:r>
              <a:rPr sz="3600" b="1" spc="-20" dirty="0">
                <a:solidFill>
                  <a:srgbClr val="00176C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176C"/>
                </a:solidFill>
                <a:latin typeface="Times New Roman"/>
                <a:cs typeface="Times New Roman"/>
              </a:rPr>
              <a:t>Communication</a:t>
            </a:r>
            <a:endParaRPr sz="3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spc="-5">
                <a:solidFill>
                  <a:srgbClr val="00176C"/>
                </a:solidFill>
                <a:latin typeface="Times New Roman"/>
                <a:cs typeface="Times New Roman"/>
              </a:rPr>
              <a:t>Networks</a:t>
            </a:r>
            <a:r>
              <a:rPr lang="en-US" sz="3600" b="1" spc="-5" dirty="0">
                <a:solidFill>
                  <a:srgbClr val="00176C"/>
                </a:solidFill>
                <a:latin typeface="Times New Roman"/>
                <a:cs typeface="Times New Roman"/>
              </a:rPr>
              <a:t> </a:t>
            </a:r>
            <a:endParaRPr sz="3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7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spc="-5" dirty="0">
                <a:solidFill>
                  <a:srgbClr val="00176C"/>
                </a:solidFill>
                <a:latin typeface="Times New Roman"/>
                <a:cs typeface="Times New Roman"/>
              </a:rPr>
              <a:t>Protocols </a:t>
            </a:r>
            <a:r>
              <a:rPr sz="3600" b="1" dirty="0">
                <a:solidFill>
                  <a:srgbClr val="00176C"/>
                </a:solidFill>
                <a:latin typeface="Times New Roman"/>
                <a:cs typeface="Times New Roman"/>
              </a:rPr>
              <a:t>and</a:t>
            </a:r>
            <a:r>
              <a:rPr sz="3600" b="1" spc="-65" dirty="0">
                <a:solidFill>
                  <a:srgbClr val="00176C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00176C"/>
                </a:solidFill>
                <a:latin typeface="Times New Roman"/>
                <a:cs typeface="Times New Roman"/>
              </a:rPr>
              <a:t>Standards</a:t>
            </a:r>
            <a:endParaRPr sz="3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6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spc="-5" dirty="0">
                <a:solidFill>
                  <a:srgbClr val="00176C"/>
                </a:solidFill>
                <a:latin typeface="Times New Roman"/>
                <a:cs typeface="Times New Roman"/>
              </a:rPr>
              <a:t>Standard</a:t>
            </a:r>
            <a:r>
              <a:rPr sz="3600" b="1" spc="-25" dirty="0">
                <a:solidFill>
                  <a:srgbClr val="00176C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00176C"/>
                </a:solidFill>
                <a:latin typeface="Times New Roman"/>
                <a:cs typeface="Times New Roman"/>
              </a:rPr>
              <a:t>Organizations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499" y="6421323"/>
            <a:ext cx="1613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Times New Roman"/>
                <a:cs typeface="Times New Roman"/>
              </a:rPr>
              <a:t>WCB/McGraw-Hill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5839" y="6361534"/>
            <a:ext cx="3639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80" dirty="0">
                <a:latin typeface="Symbol"/>
                <a:cs typeface="Symbol"/>
              </a:rPr>
              <a:t></a:t>
            </a:r>
            <a:r>
              <a:rPr sz="2100" i="1" spc="-8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The McGraw-Hill Companies, Inc.,</a:t>
            </a:r>
            <a:r>
              <a:rPr sz="1600" i="1" spc="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1998</a:t>
            </a:r>
            <a:endParaRPr sz="1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5BEA9E8-D3B3-1647-B864-8BE1D09BFEE4}"/>
                  </a:ext>
                </a:extLst>
              </p14:cNvPr>
              <p14:cNvContentPartPr/>
              <p14:nvPr/>
            </p14:nvContentPartPr>
            <p14:xfrm>
              <a:off x="7562862" y="917567"/>
              <a:ext cx="207360" cy="46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5BEA9E8-D3B3-1647-B864-8BE1D09BFE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47382" y="902447"/>
                <a:ext cx="237960" cy="49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2155" y="477977"/>
            <a:ext cx="614172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39975" marR="5080" indent="-232791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006FC0"/>
                </a:solidFill>
                <a:latin typeface="Times New Roman"/>
                <a:cs typeface="Times New Roman"/>
              </a:rPr>
              <a:t>internet service</a:t>
            </a:r>
            <a:r>
              <a:rPr b="1" spc="-1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6FC0"/>
                </a:solidFill>
                <a:latin typeface="Times New Roman"/>
                <a:cs typeface="Times New Roman"/>
              </a:rPr>
              <a:t>providers  (ISPs)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999614"/>
            <a:ext cx="6916420" cy="305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Hierarchical organization of the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Internet  includes: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International Internet Service</a:t>
            </a:r>
            <a:r>
              <a:rPr sz="2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Providers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National Internet Service</a:t>
            </a:r>
            <a:r>
              <a:rPr sz="28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Providers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Regional Internet Service</a:t>
            </a:r>
            <a:r>
              <a:rPr sz="2800" b="1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Providers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Local Internet Service</a:t>
            </a:r>
            <a:r>
              <a:rPr sz="2800" b="1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Providers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8147" y="2499741"/>
            <a:ext cx="62680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1.4 Protocols and</a:t>
            </a:r>
            <a:r>
              <a:rPr spc="-100" dirty="0"/>
              <a:t> </a:t>
            </a:r>
            <a:r>
              <a:rPr dirty="0"/>
              <a:t>Standards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7248" y="303021"/>
            <a:ext cx="54273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Protocols and</a:t>
            </a:r>
            <a:r>
              <a:rPr spc="-105" dirty="0"/>
              <a:t> </a:t>
            </a:r>
            <a:r>
              <a:rPr dirty="0"/>
              <a:t>Standards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25" y="1726027"/>
            <a:ext cx="4198620" cy="17811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Protocols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Standards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Standards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Organization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314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10000"/>
            <a:ext cx="7010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1897" y="203707"/>
            <a:ext cx="21405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Prot</a:t>
            </a:r>
            <a:r>
              <a:rPr spc="10" dirty="0">
                <a:solidFill>
                  <a:srgbClr val="006FC0"/>
                </a:solidFill>
              </a:rPr>
              <a:t>o</a:t>
            </a:r>
            <a:r>
              <a:rPr dirty="0">
                <a:solidFill>
                  <a:srgbClr val="006FC0"/>
                </a:solidFill>
              </a:rPr>
              <a:t>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25" y="1388490"/>
            <a:ext cx="8934450" cy="3373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latin typeface="Times New Roman"/>
                <a:cs typeface="Times New Roman"/>
              </a:rPr>
              <a:t>Set </a:t>
            </a:r>
            <a:r>
              <a:rPr sz="3600" dirty="0">
                <a:latin typeface="Times New Roman"/>
                <a:cs typeface="Times New Roman"/>
              </a:rPr>
              <a:t>of rules that governs data</a:t>
            </a:r>
            <a:r>
              <a:rPr sz="3600" spc="-5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communications.</a:t>
            </a:r>
            <a:endParaRPr sz="3600">
              <a:latin typeface="Times New Roman"/>
              <a:cs typeface="Times New Roman"/>
            </a:endParaRPr>
          </a:p>
          <a:p>
            <a:pPr marL="467995" indent="-455295">
              <a:lnSpc>
                <a:spcPct val="100000"/>
              </a:lnSpc>
              <a:spcBef>
                <a:spcPts val="3025"/>
              </a:spcBef>
              <a:buChar char="•"/>
              <a:tabLst>
                <a:tab pos="467995" algn="l"/>
                <a:tab pos="468630" algn="l"/>
              </a:tabLst>
            </a:pPr>
            <a:r>
              <a:rPr sz="3600" spc="-5" dirty="0">
                <a:latin typeface="Times New Roman"/>
                <a:cs typeface="Times New Roman"/>
              </a:rPr>
              <a:t>Protocol </a:t>
            </a:r>
            <a:r>
              <a:rPr sz="3600" dirty="0">
                <a:latin typeface="Times New Roman"/>
                <a:cs typeface="Times New Roman"/>
              </a:rPr>
              <a:t>defines :</a:t>
            </a:r>
            <a:endParaRPr sz="3600">
              <a:latin typeface="Times New Roman"/>
              <a:cs typeface="Times New Roman"/>
            </a:endParaRPr>
          </a:p>
          <a:p>
            <a:pPr marL="2489200">
              <a:lnSpc>
                <a:spcPct val="100000"/>
              </a:lnSpc>
              <a:spcBef>
                <a:spcPts val="825"/>
              </a:spcBef>
            </a:pPr>
            <a:r>
              <a:rPr sz="3400" spc="-5" dirty="0">
                <a:solidFill>
                  <a:srgbClr val="FF0000"/>
                </a:solidFill>
                <a:latin typeface="Times New Roman"/>
                <a:cs typeface="Times New Roman"/>
              </a:rPr>
              <a:t>– What is</a:t>
            </a:r>
            <a:r>
              <a:rPr sz="3400" spc="-2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FF0000"/>
                </a:solidFill>
                <a:latin typeface="Times New Roman"/>
                <a:cs typeface="Times New Roman"/>
              </a:rPr>
              <a:t>communicated?</a:t>
            </a:r>
            <a:endParaRPr sz="3400">
              <a:latin typeface="Times New Roman"/>
              <a:cs typeface="Times New Roman"/>
            </a:endParaRPr>
          </a:p>
          <a:p>
            <a:pPr marL="2562225">
              <a:lnSpc>
                <a:spcPct val="100000"/>
              </a:lnSpc>
              <a:spcBef>
                <a:spcPts val="815"/>
              </a:spcBef>
            </a:pPr>
            <a:r>
              <a:rPr sz="3400" spc="-5" dirty="0">
                <a:solidFill>
                  <a:srgbClr val="FF0000"/>
                </a:solidFill>
                <a:latin typeface="Times New Roman"/>
                <a:cs typeface="Times New Roman"/>
              </a:rPr>
              <a:t>– How it</a:t>
            </a:r>
            <a:r>
              <a:rPr sz="3400" spc="-3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FF0000"/>
                </a:solidFill>
                <a:latin typeface="Times New Roman"/>
                <a:cs typeface="Times New Roman"/>
              </a:rPr>
              <a:t>communicated?</a:t>
            </a:r>
            <a:endParaRPr sz="3400">
              <a:latin typeface="Times New Roman"/>
              <a:cs typeface="Times New Roman"/>
            </a:endParaRPr>
          </a:p>
          <a:p>
            <a:pPr marL="2266950">
              <a:lnSpc>
                <a:spcPct val="100000"/>
              </a:lnSpc>
              <a:spcBef>
                <a:spcPts val="819"/>
              </a:spcBef>
            </a:pPr>
            <a:r>
              <a:rPr sz="3400" spc="-5" dirty="0">
                <a:solidFill>
                  <a:srgbClr val="FF0000"/>
                </a:solidFill>
                <a:latin typeface="Times New Roman"/>
                <a:cs typeface="Times New Roman"/>
              </a:rPr>
              <a:t>– When it is</a:t>
            </a:r>
            <a:r>
              <a:rPr sz="3400" spc="-2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FF0000"/>
                </a:solidFill>
                <a:latin typeface="Times New Roman"/>
                <a:cs typeface="Times New Roman"/>
              </a:rPr>
              <a:t>communicated?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795" y="203707"/>
            <a:ext cx="42830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What’s a</a:t>
            </a:r>
            <a:r>
              <a:rPr spc="-70" dirty="0"/>
              <a:t> </a:t>
            </a:r>
            <a:r>
              <a:rPr dirty="0"/>
              <a:t>protocol?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625" y="1454023"/>
            <a:ext cx="2711450" cy="13430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“what’s the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time?”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“I have a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question”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introductions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625" y="3136773"/>
            <a:ext cx="3243580" cy="16351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Times New Roman"/>
                <a:cs typeface="Times New Roman"/>
              </a:rPr>
              <a:t>… </a:t>
            </a:r>
            <a:r>
              <a:rPr sz="2400" spc="-5" dirty="0">
                <a:latin typeface="Times New Roman"/>
                <a:cs typeface="Times New Roman"/>
              </a:rPr>
              <a:t>specific </a:t>
            </a:r>
            <a:r>
              <a:rPr sz="2400" spc="-10" dirty="0">
                <a:solidFill>
                  <a:srgbClr val="608FFC"/>
                </a:solidFill>
                <a:latin typeface="Times New Roman"/>
                <a:cs typeface="Times New Roman"/>
              </a:rPr>
              <a:t>msgs</a:t>
            </a:r>
            <a:r>
              <a:rPr sz="2400" spc="-25" dirty="0">
                <a:solidFill>
                  <a:srgbClr val="608FF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sent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Times New Roman"/>
                <a:cs typeface="Times New Roman"/>
              </a:rPr>
              <a:t>… </a:t>
            </a:r>
            <a:r>
              <a:rPr sz="2400" spc="-5" dirty="0">
                <a:latin typeface="Times New Roman"/>
                <a:cs typeface="Times New Roman"/>
              </a:rPr>
              <a:t>specific </a:t>
            </a:r>
            <a:r>
              <a:rPr sz="2400" dirty="0">
                <a:solidFill>
                  <a:srgbClr val="608FFC"/>
                </a:solidFill>
                <a:latin typeface="Times New Roman"/>
                <a:cs typeface="Times New Roman"/>
              </a:rPr>
              <a:t>actions </a:t>
            </a:r>
            <a:r>
              <a:rPr sz="2400" dirty="0">
                <a:latin typeface="Times New Roman"/>
                <a:cs typeface="Times New Roman"/>
              </a:rPr>
              <a:t>taken  </a:t>
            </a:r>
            <a:r>
              <a:rPr sz="2400" spc="-5" dirty="0">
                <a:latin typeface="Times New Roman"/>
                <a:cs typeface="Times New Roman"/>
              </a:rPr>
              <a:t>when </a:t>
            </a:r>
            <a:r>
              <a:rPr sz="2400" spc="-10" dirty="0">
                <a:latin typeface="Times New Roman"/>
                <a:cs typeface="Times New Roman"/>
              </a:rPr>
              <a:t>msgs </a:t>
            </a:r>
            <a:r>
              <a:rPr sz="2400" dirty="0">
                <a:latin typeface="Times New Roman"/>
                <a:cs typeface="Times New Roman"/>
              </a:rPr>
              <a:t>received,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 other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625" y="1088263"/>
            <a:ext cx="6510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3700" algn="l"/>
              </a:tabLst>
            </a:pPr>
            <a:r>
              <a:rPr sz="24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human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protocols: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network</a:t>
            </a:r>
            <a:r>
              <a:rPr sz="2400" u="heavy" spc="-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protocols: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4285" y="1527175"/>
            <a:ext cx="3630929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3279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machines </a:t>
            </a:r>
            <a:r>
              <a:rPr sz="2400" dirty="0">
                <a:latin typeface="Times New Roman"/>
                <a:cs typeface="Times New Roman"/>
              </a:rPr>
              <a:t>rather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  </a:t>
            </a:r>
            <a:r>
              <a:rPr sz="2400" spc="-5" dirty="0">
                <a:latin typeface="Times New Roman"/>
                <a:cs typeface="Times New Roman"/>
              </a:rPr>
              <a:t>humans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all </a:t>
            </a:r>
            <a:r>
              <a:rPr sz="2400" spc="-5" dirty="0">
                <a:latin typeface="Times New Roman"/>
                <a:cs typeface="Times New Roman"/>
              </a:rPr>
              <a:t>communication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activity  in Internet governed by  protocols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5800" y="3962400"/>
            <a:ext cx="4343400" cy="2362200"/>
          </a:xfrm>
          <a:prstGeom prst="rect">
            <a:avLst/>
          </a:prstGeom>
          <a:ln w="19050">
            <a:solidFill>
              <a:srgbClr val="00AD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441959" marR="474345" indent="-209550" algn="just">
              <a:lnSpc>
                <a:spcPct val="100000"/>
              </a:lnSpc>
              <a:spcBef>
                <a:spcPts val="245"/>
              </a:spcBef>
            </a:pPr>
            <a:r>
              <a:rPr sz="2400" i="1" spc="-5" dirty="0">
                <a:solidFill>
                  <a:srgbClr val="FF3300"/>
                </a:solidFill>
                <a:latin typeface="Comic Sans MS"/>
                <a:cs typeface="Comic Sans MS"/>
              </a:rPr>
              <a:t>protocols </a:t>
            </a:r>
            <a:r>
              <a:rPr sz="2400" i="1" spc="-5" dirty="0">
                <a:latin typeface="Comic Sans MS"/>
                <a:cs typeface="Comic Sans MS"/>
              </a:rPr>
              <a:t>define </a:t>
            </a:r>
            <a:r>
              <a:rPr sz="2400" i="1" spc="-5" dirty="0">
                <a:solidFill>
                  <a:srgbClr val="608FFC"/>
                </a:solidFill>
                <a:latin typeface="Comic Sans MS"/>
                <a:cs typeface="Comic Sans MS"/>
              </a:rPr>
              <a:t>format</a:t>
            </a:r>
            <a:r>
              <a:rPr sz="2400" i="1" spc="-5" dirty="0">
                <a:latin typeface="Comic Sans MS"/>
                <a:cs typeface="Comic Sans MS"/>
              </a:rPr>
              <a:t>,  </a:t>
            </a:r>
            <a:r>
              <a:rPr sz="2400" i="1" dirty="0">
                <a:solidFill>
                  <a:srgbClr val="608FFC"/>
                </a:solidFill>
                <a:latin typeface="Comic Sans MS"/>
                <a:cs typeface="Comic Sans MS"/>
              </a:rPr>
              <a:t>order </a:t>
            </a:r>
            <a:r>
              <a:rPr sz="2400" i="1" dirty="0">
                <a:latin typeface="Comic Sans MS"/>
                <a:cs typeface="Comic Sans MS"/>
              </a:rPr>
              <a:t>of </a:t>
            </a:r>
            <a:r>
              <a:rPr sz="2400" i="1" spc="-5" dirty="0">
                <a:latin typeface="Comic Sans MS"/>
                <a:cs typeface="Comic Sans MS"/>
              </a:rPr>
              <a:t>msgs sent </a:t>
            </a:r>
            <a:r>
              <a:rPr sz="2400" i="1" dirty="0">
                <a:latin typeface="Comic Sans MS"/>
                <a:cs typeface="Comic Sans MS"/>
              </a:rPr>
              <a:t>and  </a:t>
            </a:r>
            <a:r>
              <a:rPr sz="2400" i="1" spc="-5" dirty="0">
                <a:latin typeface="Comic Sans MS"/>
                <a:cs typeface="Comic Sans MS"/>
              </a:rPr>
              <a:t>received among</a:t>
            </a:r>
            <a:r>
              <a:rPr sz="2400" i="1" spc="-85" dirty="0">
                <a:latin typeface="Comic Sans MS"/>
                <a:cs typeface="Comic Sans MS"/>
              </a:rPr>
              <a:t> </a:t>
            </a:r>
            <a:r>
              <a:rPr sz="2400" i="1" spc="-5" dirty="0">
                <a:latin typeface="Comic Sans MS"/>
                <a:cs typeface="Comic Sans MS"/>
              </a:rPr>
              <a:t>network</a:t>
            </a:r>
            <a:endParaRPr sz="2400">
              <a:latin typeface="Comic Sans MS"/>
              <a:cs typeface="Comic Sans MS"/>
            </a:endParaRPr>
          </a:p>
          <a:p>
            <a:pPr marL="300990" marR="332105" indent="1270" algn="ctr">
              <a:lnSpc>
                <a:spcPct val="100000"/>
              </a:lnSpc>
            </a:pPr>
            <a:r>
              <a:rPr sz="2400" i="1" dirty="0">
                <a:latin typeface="Comic Sans MS"/>
                <a:cs typeface="Comic Sans MS"/>
              </a:rPr>
              <a:t>entities, and </a:t>
            </a:r>
            <a:r>
              <a:rPr sz="2400" i="1" spc="-5" dirty="0">
                <a:solidFill>
                  <a:srgbClr val="608FFC"/>
                </a:solidFill>
                <a:latin typeface="Comic Sans MS"/>
                <a:cs typeface="Comic Sans MS"/>
              </a:rPr>
              <a:t>actions  </a:t>
            </a:r>
            <a:r>
              <a:rPr sz="2400" i="1" spc="-5" dirty="0">
                <a:latin typeface="Comic Sans MS"/>
                <a:cs typeface="Comic Sans MS"/>
              </a:rPr>
              <a:t>taken </a:t>
            </a:r>
            <a:r>
              <a:rPr sz="2400" i="1" dirty="0">
                <a:latin typeface="Comic Sans MS"/>
                <a:cs typeface="Comic Sans MS"/>
              </a:rPr>
              <a:t>on msg</a:t>
            </a:r>
            <a:r>
              <a:rPr sz="2400" i="1" spc="-80" dirty="0">
                <a:latin typeface="Comic Sans MS"/>
                <a:cs typeface="Comic Sans MS"/>
              </a:rPr>
              <a:t> </a:t>
            </a:r>
            <a:r>
              <a:rPr sz="2400" i="1" spc="-10" dirty="0">
                <a:latin typeface="Comic Sans MS"/>
                <a:cs typeface="Comic Sans MS"/>
              </a:rPr>
              <a:t>transmission  </a:t>
            </a:r>
            <a:r>
              <a:rPr sz="2400" i="1" spc="-5" dirty="0">
                <a:latin typeface="Comic Sans MS"/>
                <a:cs typeface="Comic Sans MS"/>
              </a:rPr>
              <a:t>and/or receipt </a:t>
            </a:r>
            <a:r>
              <a:rPr sz="2400" i="1" dirty="0">
                <a:latin typeface="Comic Sans MS"/>
                <a:cs typeface="Comic Sans MS"/>
              </a:rPr>
              <a:t>of a</a:t>
            </a:r>
            <a:r>
              <a:rPr sz="2400" i="1" spc="-70" dirty="0">
                <a:latin typeface="Comic Sans MS"/>
                <a:cs typeface="Comic Sans MS"/>
              </a:rPr>
              <a:t> </a:t>
            </a:r>
            <a:r>
              <a:rPr sz="2400" i="1" spc="-5" dirty="0">
                <a:latin typeface="Comic Sans MS"/>
                <a:cs typeface="Comic Sans MS"/>
              </a:rPr>
              <a:t>msg</a:t>
            </a:r>
            <a:r>
              <a:rPr sz="2400" i="1" spc="-5" dirty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1897" y="356057"/>
            <a:ext cx="2141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25" y="1388490"/>
            <a:ext cx="7866380" cy="489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48994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spc="-5" dirty="0">
                <a:latin typeface="Times New Roman"/>
                <a:cs typeface="Times New Roman"/>
              </a:rPr>
              <a:t>Key elements </a:t>
            </a:r>
            <a:r>
              <a:rPr sz="3600" dirty="0">
                <a:latin typeface="Times New Roman"/>
                <a:cs typeface="Times New Roman"/>
              </a:rPr>
              <a:t>of a </a:t>
            </a:r>
            <a:r>
              <a:rPr sz="3600" spc="-5" dirty="0">
                <a:latin typeface="Times New Roman"/>
                <a:cs typeface="Times New Roman"/>
              </a:rPr>
              <a:t>protocol: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Syntax,  </a:t>
            </a: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semantics and</a:t>
            </a:r>
            <a:r>
              <a:rPr sz="3600" b="1" spc="-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timing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65"/>
              </a:spcBef>
              <a:buFont typeface="Times New Roman"/>
              <a:buChar char="•"/>
              <a:tabLst>
                <a:tab pos="354965" algn="l"/>
                <a:tab pos="355600" algn="l"/>
                <a:tab pos="2080895" algn="l"/>
              </a:tabLst>
            </a:pP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Syntax:	</a:t>
            </a:r>
            <a:r>
              <a:rPr sz="3400" spc="-5" dirty="0">
                <a:latin typeface="Times New Roman"/>
                <a:cs typeface="Times New Roman"/>
              </a:rPr>
              <a:t>Structure or format of the data,  meaning the </a:t>
            </a:r>
            <a:r>
              <a:rPr sz="3400" dirty="0">
                <a:latin typeface="Times New Roman"/>
                <a:cs typeface="Times New Roman"/>
              </a:rPr>
              <a:t>order in </a:t>
            </a:r>
            <a:r>
              <a:rPr sz="3400" spc="-5" dirty="0">
                <a:latin typeface="Times New Roman"/>
                <a:cs typeface="Times New Roman"/>
              </a:rPr>
              <a:t>which </a:t>
            </a:r>
            <a:r>
              <a:rPr sz="3400" dirty="0">
                <a:latin typeface="Times New Roman"/>
                <a:cs typeface="Times New Roman"/>
              </a:rPr>
              <a:t>they </a:t>
            </a:r>
            <a:r>
              <a:rPr sz="3400" spc="-5" dirty="0">
                <a:latin typeface="Times New Roman"/>
                <a:cs typeface="Times New Roman"/>
              </a:rPr>
              <a:t>are  presented. </a:t>
            </a:r>
            <a:r>
              <a:rPr sz="3400" dirty="0">
                <a:latin typeface="Times New Roman"/>
                <a:cs typeface="Times New Roman"/>
              </a:rPr>
              <a:t>Example: </a:t>
            </a:r>
            <a:r>
              <a:rPr sz="3400" spc="-5" dirty="0">
                <a:latin typeface="Times New Roman"/>
                <a:cs typeface="Times New Roman"/>
              </a:rPr>
              <a:t>A simple </a:t>
            </a:r>
            <a:r>
              <a:rPr sz="3400" dirty="0">
                <a:latin typeface="Times New Roman"/>
                <a:cs typeface="Times New Roman"/>
              </a:rPr>
              <a:t>protocol  might </a:t>
            </a:r>
            <a:r>
              <a:rPr sz="3400" spc="-5" dirty="0">
                <a:latin typeface="Times New Roman"/>
                <a:cs typeface="Times New Roman"/>
              </a:rPr>
              <a:t>expect </a:t>
            </a:r>
            <a:r>
              <a:rPr sz="3400" dirty="0">
                <a:latin typeface="Times New Roman"/>
                <a:cs typeface="Times New Roman"/>
              </a:rPr>
              <a:t>the </a:t>
            </a:r>
            <a:r>
              <a:rPr sz="3400" spc="-5" dirty="0">
                <a:latin typeface="Times New Roman"/>
                <a:cs typeface="Times New Roman"/>
              </a:rPr>
              <a:t>first </a:t>
            </a:r>
            <a:r>
              <a:rPr sz="3400" dirty="0">
                <a:latin typeface="Times New Roman"/>
                <a:cs typeface="Times New Roman"/>
              </a:rPr>
              <a:t>byte </a:t>
            </a:r>
            <a:r>
              <a:rPr sz="3400" spc="-5" dirty="0">
                <a:latin typeface="Times New Roman"/>
                <a:cs typeface="Times New Roman"/>
              </a:rPr>
              <a:t>of data to be the  address of </a:t>
            </a:r>
            <a:r>
              <a:rPr sz="3400" dirty="0">
                <a:latin typeface="Times New Roman"/>
                <a:cs typeface="Times New Roman"/>
              </a:rPr>
              <a:t>the </a:t>
            </a:r>
            <a:r>
              <a:rPr sz="3400" spc="-5" dirty="0">
                <a:latin typeface="Times New Roman"/>
                <a:cs typeface="Times New Roman"/>
              </a:rPr>
              <a:t>sender, </a:t>
            </a:r>
            <a:r>
              <a:rPr sz="3400" dirty="0">
                <a:latin typeface="Times New Roman"/>
                <a:cs typeface="Times New Roman"/>
              </a:rPr>
              <a:t>the </a:t>
            </a:r>
            <a:r>
              <a:rPr sz="3400" spc="-5" dirty="0">
                <a:latin typeface="Times New Roman"/>
                <a:cs typeface="Times New Roman"/>
              </a:rPr>
              <a:t>second byte to be  the address of </a:t>
            </a:r>
            <a:r>
              <a:rPr sz="3400" dirty="0">
                <a:latin typeface="Times New Roman"/>
                <a:cs typeface="Times New Roman"/>
              </a:rPr>
              <a:t>the receiver </a:t>
            </a:r>
            <a:r>
              <a:rPr sz="3400" spc="-5" dirty="0">
                <a:latin typeface="Times New Roman"/>
                <a:cs typeface="Times New Roman"/>
              </a:rPr>
              <a:t>and the </a:t>
            </a:r>
            <a:r>
              <a:rPr sz="3400" dirty="0">
                <a:latin typeface="Times New Roman"/>
                <a:cs typeface="Times New Roman"/>
              </a:rPr>
              <a:t>reset </a:t>
            </a:r>
            <a:r>
              <a:rPr sz="3400" spc="-5" dirty="0">
                <a:latin typeface="Times New Roman"/>
                <a:cs typeface="Times New Roman"/>
              </a:rPr>
              <a:t>of  the stream to be </a:t>
            </a:r>
            <a:r>
              <a:rPr sz="3400" dirty="0">
                <a:latin typeface="Times New Roman"/>
                <a:cs typeface="Times New Roman"/>
              </a:rPr>
              <a:t>the </a:t>
            </a:r>
            <a:r>
              <a:rPr sz="3400" spc="-5" dirty="0">
                <a:latin typeface="Times New Roman"/>
                <a:cs typeface="Times New Roman"/>
              </a:rPr>
              <a:t>message</a:t>
            </a:r>
            <a:r>
              <a:rPr sz="3400" spc="4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itself.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1897" y="813562"/>
            <a:ext cx="21405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Prot</a:t>
            </a:r>
            <a:r>
              <a:rPr spc="10" dirty="0">
                <a:solidFill>
                  <a:srgbClr val="006FC0"/>
                </a:solidFill>
              </a:rPr>
              <a:t>o</a:t>
            </a:r>
            <a:r>
              <a:rPr dirty="0">
                <a:solidFill>
                  <a:srgbClr val="006FC0"/>
                </a:solidFill>
              </a:rPr>
              <a:t>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25" y="1388490"/>
            <a:ext cx="7786370" cy="265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Semantics: </a:t>
            </a:r>
            <a:r>
              <a:rPr sz="3400" spc="-5" dirty="0">
                <a:latin typeface="Times New Roman"/>
                <a:cs typeface="Times New Roman"/>
              </a:rPr>
              <a:t>Refers to the meaning of </a:t>
            </a:r>
            <a:r>
              <a:rPr sz="3400" dirty="0">
                <a:latin typeface="Times New Roman"/>
                <a:cs typeface="Times New Roman"/>
              </a:rPr>
              <a:t>each  </a:t>
            </a:r>
            <a:r>
              <a:rPr sz="3400" spc="-5" dirty="0">
                <a:latin typeface="Times New Roman"/>
                <a:cs typeface="Times New Roman"/>
              </a:rPr>
              <a:t>section of</a:t>
            </a:r>
            <a:r>
              <a:rPr sz="3400" spc="5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Times New Roman"/>
                <a:cs typeface="Times New Roman"/>
              </a:rPr>
              <a:t>bits.</a:t>
            </a:r>
            <a:endParaRPr sz="3400">
              <a:latin typeface="Times New Roman"/>
              <a:cs typeface="Times New Roman"/>
            </a:endParaRPr>
          </a:p>
          <a:p>
            <a:pPr marL="756285" marR="12065" lvl="1" indent="-286385">
              <a:lnSpc>
                <a:spcPct val="100000"/>
              </a:lnSpc>
              <a:spcBef>
                <a:spcPts val="785"/>
              </a:spcBef>
              <a:buClr>
                <a:srgbClr val="000000"/>
              </a:buClr>
              <a:buSzPct val="75000"/>
              <a:buChar char="•"/>
              <a:tabLst>
                <a:tab pos="651510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r>
              <a:rPr sz="3200" dirty="0">
                <a:latin typeface="Times New Roman"/>
                <a:cs typeface="Times New Roman"/>
              </a:rPr>
              <a:t>: does an address identify the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route  to be </a:t>
            </a:r>
            <a:r>
              <a:rPr sz="3200" spc="-5" dirty="0">
                <a:latin typeface="Times New Roman"/>
                <a:cs typeface="Times New Roman"/>
              </a:rPr>
              <a:t>taken </a:t>
            </a:r>
            <a:r>
              <a:rPr sz="3200" dirty="0">
                <a:latin typeface="Times New Roman"/>
                <a:cs typeface="Times New Roman"/>
              </a:rPr>
              <a:t>or the final destination of the  message.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1897" y="432257"/>
            <a:ext cx="2141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25" y="1277187"/>
            <a:ext cx="7778750" cy="322453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975"/>
              </a:spcBef>
              <a:buClr>
                <a:srgbClr val="000000"/>
              </a:buClr>
              <a:buFont typeface="Times New Roman"/>
              <a:buChar char="•"/>
              <a:tabLst>
                <a:tab pos="513715" algn="l"/>
                <a:tab pos="514350" algn="l"/>
              </a:tabLst>
            </a:pPr>
            <a:r>
              <a:rPr sz="3600" b="1" dirty="0">
                <a:solidFill>
                  <a:srgbClr val="6F2F9F"/>
                </a:solidFill>
                <a:latin typeface="Times New Roman"/>
                <a:cs typeface="Times New Roman"/>
              </a:rPr>
              <a:t>Timing: </a:t>
            </a:r>
            <a:r>
              <a:rPr sz="3400" spc="-5" dirty="0">
                <a:latin typeface="Times New Roman"/>
                <a:cs typeface="Times New Roman"/>
              </a:rPr>
              <a:t>When data to should be</a:t>
            </a:r>
            <a:r>
              <a:rPr sz="3400" spc="2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sent?</a:t>
            </a:r>
            <a:endParaRPr sz="34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785"/>
              </a:spcBef>
              <a:buSzPct val="71875"/>
              <a:buChar char="•"/>
              <a:tabLst>
                <a:tab pos="577850" algn="l"/>
              </a:tabLst>
            </a:pPr>
            <a:r>
              <a:rPr sz="3200" dirty="0">
                <a:latin typeface="Times New Roman"/>
                <a:cs typeface="Times New Roman"/>
              </a:rPr>
              <a:t>How fast they can be sent?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r>
              <a:rPr sz="3200" dirty="0">
                <a:latin typeface="Times New Roman"/>
                <a:cs typeface="Times New Roman"/>
              </a:rPr>
              <a:t>: If a  sender produces data at 100Mpbs but the  receiver can process data at only 1Mpbs,  transmission will overload the receiver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  data will be largely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lost.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453" y="203707"/>
            <a:ext cx="22332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Standar</a:t>
            </a:r>
            <a:r>
              <a:rPr spc="10" dirty="0">
                <a:solidFill>
                  <a:srgbClr val="006FC0"/>
                </a:solidFill>
              </a:rPr>
              <a:t>d</a:t>
            </a:r>
            <a:r>
              <a:rPr dirty="0">
                <a:solidFill>
                  <a:srgbClr val="006FC0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236090"/>
            <a:ext cx="724915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Provide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guidelines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manufactures, 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vendors,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government agencies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and 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other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service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provides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to ensure the  kind of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interconnectivity </a:t>
            </a:r>
            <a:r>
              <a:rPr sz="3600" dirty="0">
                <a:latin typeface="Times New Roman"/>
                <a:cs typeface="Times New Roman"/>
              </a:rPr>
              <a:t>necessary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in  </a:t>
            </a:r>
            <a:r>
              <a:rPr sz="3600" spc="-5" dirty="0">
                <a:latin typeface="Times New Roman"/>
                <a:cs typeface="Times New Roman"/>
              </a:rPr>
              <a:t>today's marketplace </a:t>
            </a:r>
            <a:r>
              <a:rPr sz="3600" dirty="0">
                <a:latin typeface="Times New Roman"/>
                <a:cs typeface="Times New Roman"/>
              </a:rPr>
              <a:t>and </a:t>
            </a:r>
            <a:r>
              <a:rPr sz="3600" spc="-5" dirty="0">
                <a:latin typeface="Times New Roman"/>
                <a:cs typeface="Times New Roman"/>
              </a:rPr>
              <a:t>international  communication.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453" y="203707"/>
            <a:ext cx="22332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Standar</a:t>
            </a:r>
            <a:r>
              <a:rPr spc="10" dirty="0">
                <a:solidFill>
                  <a:srgbClr val="006FC0"/>
                </a:solidFill>
              </a:rPr>
              <a:t>d</a:t>
            </a:r>
            <a:r>
              <a:rPr dirty="0">
                <a:solidFill>
                  <a:srgbClr val="006FC0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236090"/>
            <a:ext cx="3298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Times New Roman"/>
                <a:cs typeface="Times New Roman"/>
              </a:rPr>
              <a:t>Two</a:t>
            </a:r>
            <a:r>
              <a:rPr sz="3600" spc="-7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categories: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0825" y="1889886"/>
            <a:ext cx="2047239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tabLst>
                <a:tab pos="1193800" algn="l"/>
              </a:tabLst>
            </a:pPr>
            <a:r>
              <a:rPr sz="3400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3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r>
              <a:rPr sz="3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3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4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fac</a:t>
            </a:r>
            <a:r>
              <a:rPr sz="34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400" b="1" spc="-5" dirty="0">
                <a:latin typeface="Times New Roman"/>
                <a:cs typeface="Times New Roman"/>
              </a:rPr>
              <a:t>:  standers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6234" y="1889886"/>
            <a:ext cx="2402840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0000"/>
              </a:lnSpc>
              <a:spcBef>
                <a:spcPts val="95"/>
              </a:spcBef>
              <a:tabLst>
                <a:tab pos="1527175" algn="l"/>
              </a:tabLst>
            </a:pPr>
            <a:r>
              <a:rPr sz="3400" b="1" spc="-5" dirty="0">
                <a:latin typeface="Times New Roman"/>
                <a:cs typeface="Times New Roman"/>
              </a:rPr>
              <a:t>Have	been  through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9794" y="2407996"/>
            <a:ext cx="21361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-5" dirty="0">
                <a:latin typeface="Times New Roman"/>
                <a:cs typeface="Times New Roman"/>
              </a:rPr>
              <a:t>widespread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7496" y="1889886"/>
            <a:ext cx="2253615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  <a:tabLst>
                <a:tab pos="1839595" algn="l"/>
              </a:tabLst>
            </a:pPr>
            <a:r>
              <a:rPr sz="3400" b="1" spc="-5" dirty="0">
                <a:latin typeface="Times New Roman"/>
                <a:cs typeface="Times New Roman"/>
              </a:rPr>
              <a:t>adopted	</a:t>
            </a:r>
            <a:r>
              <a:rPr sz="3400" b="1" spc="10" dirty="0">
                <a:latin typeface="Times New Roman"/>
                <a:cs typeface="Times New Roman"/>
              </a:rPr>
              <a:t>as</a:t>
            </a:r>
            <a:endParaRPr sz="3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3400" b="1" spc="-5" dirty="0">
                <a:latin typeface="Times New Roman"/>
                <a:cs typeface="Times New Roman"/>
              </a:rPr>
              <a:t>us</a:t>
            </a:r>
            <a:r>
              <a:rPr sz="3400" b="1" spc="-10" dirty="0">
                <a:latin typeface="Times New Roman"/>
                <a:cs typeface="Times New Roman"/>
              </a:rPr>
              <a:t>e</a:t>
            </a:r>
            <a:r>
              <a:rPr sz="3400" b="1" spc="-5" dirty="0">
                <a:latin typeface="Times New Roman"/>
                <a:cs typeface="Times New Roman"/>
              </a:rPr>
              <a:t>.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algn="just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Established by manufacturers that  define the </a:t>
            </a:r>
            <a:r>
              <a:rPr dirty="0"/>
              <a:t>functionality of </a:t>
            </a:r>
            <a:r>
              <a:rPr spc="-5" dirty="0"/>
              <a:t>a new  product or technology</a:t>
            </a: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pc="-5" dirty="0">
                <a:solidFill>
                  <a:srgbClr val="FF0000"/>
                </a:solidFill>
              </a:rPr>
              <a:t>2.De jure</a:t>
            </a:r>
            <a:r>
              <a:rPr spc="-5" dirty="0"/>
              <a:t>: </a:t>
            </a:r>
            <a:r>
              <a:rPr dirty="0"/>
              <a:t>officially recognized</a:t>
            </a:r>
            <a:r>
              <a:rPr spc="10" dirty="0"/>
              <a:t> </a:t>
            </a:r>
            <a:r>
              <a:rPr spc="-5" dirty="0"/>
              <a:t>body.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1066800"/>
            <a:ext cx="56654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t>Data</a:t>
            </a:r>
            <a:r>
              <a:rPr spc="-70"/>
              <a:t> </a:t>
            </a:r>
            <a:r>
              <a:rPr dirty="0"/>
              <a:t>Communication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014538"/>
            <a:ext cx="4495799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6035" y="432257"/>
            <a:ext cx="5013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Standers</a:t>
            </a:r>
            <a:r>
              <a:rPr spc="-6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Organization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624" y="1388490"/>
            <a:ext cx="8380375" cy="4078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97222"/>
              <a:buAutoNum type="arabicPeriod"/>
              <a:tabLst>
                <a:tab pos="356235" algn="l"/>
              </a:tabLst>
            </a:pPr>
            <a:r>
              <a:rPr sz="3600" b="1" spc="-5" dirty="0">
                <a:latin typeface="Times New Roman"/>
                <a:cs typeface="Times New Roman"/>
              </a:rPr>
              <a:t>International Organization </a:t>
            </a:r>
            <a:r>
              <a:rPr sz="3600" b="1" dirty="0">
                <a:latin typeface="Times New Roman"/>
                <a:cs typeface="Times New Roman"/>
              </a:rPr>
              <a:t>for  </a:t>
            </a:r>
            <a:r>
              <a:rPr sz="3600" b="1" spc="-5" dirty="0">
                <a:latin typeface="Times New Roman"/>
                <a:cs typeface="Times New Roman"/>
              </a:rPr>
              <a:t>Standardization</a:t>
            </a:r>
            <a:r>
              <a:rPr sz="3600" b="1" spc="-2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(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ISO</a:t>
            </a:r>
            <a:r>
              <a:rPr sz="3600" b="1" dirty="0">
                <a:latin typeface="Times New Roman"/>
                <a:cs typeface="Times New Roman"/>
              </a:rPr>
              <a:t>)</a:t>
            </a:r>
            <a:endParaRPr sz="3600">
              <a:latin typeface="Times New Roman"/>
              <a:cs typeface="Times New Roman"/>
            </a:endParaRPr>
          </a:p>
          <a:p>
            <a:pPr marL="630555" lvl="1" indent="-160655">
              <a:lnSpc>
                <a:spcPct val="100000"/>
              </a:lnSpc>
              <a:spcBef>
                <a:spcPts val="865"/>
              </a:spcBef>
              <a:buSzPct val="102941"/>
              <a:buChar char="•"/>
              <a:tabLst>
                <a:tab pos="631190" algn="l"/>
              </a:tabLst>
            </a:pPr>
            <a:r>
              <a:rPr lang="en-US" sz="3400">
                <a:latin typeface="Times New Roman"/>
                <a:cs typeface="Times New Roman"/>
              </a:rPr>
              <a:t>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on-governmental, international organization that develops 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 to ensure the quality, safety, and efficiency of products, services, and systems</a:t>
            </a:r>
            <a:endParaRPr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>
              <a:lnSpc>
                <a:spcPct val="100000"/>
              </a:lnSpc>
              <a:spcBef>
                <a:spcPts val="825"/>
              </a:spcBef>
            </a:pPr>
            <a:r>
              <a:rPr sz="3400" spc="-10">
                <a:latin typeface="Times New Roman"/>
                <a:cs typeface="Times New Roman"/>
              </a:rPr>
              <a:t>•</a:t>
            </a:r>
            <a:r>
              <a:rPr lang="en-IN" sz="3400" spc="-10">
                <a:latin typeface="Times New Roman"/>
                <a:cs typeface="Times New Roman"/>
              </a:rPr>
              <a:t>Developed – </a:t>
            </a:r>
            <a:r>
              <a:rPr sz="3400" spc="-10">
                <a:latin typeface="Times New Roman"/>
                <a:cs typeface="Times New Roman"/>
              </a:rPr>
              <a:t>OSI</a:t>
            </a:r>
            <a:r>
              <a:rPr lang="en-IN" sz="3400" spc="-10">
                <a:latin typeface="Times New Roman"/>
                <a:cs typeface="Times New Roman"/>
              </a:rPr>
              <a:t> Model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6035" y="432257"/>
            <a:ext cx="5013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Standers</a:t>
            </a:r>
            <a:r>
              <a:rPr spc="-6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Organization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625" y="1265047"/>
            <a:ext cx="8183245" cy="502920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1055"/>
              </a:spcBef>
              <a:buAutoNum type="arabicPeriod" startAt="2"/>
              <a:tabLst>
                <a:tab pos="518795" algn="l"/>
              </a:tabLst>
            </a:pPr>
            <a:r>
              <a:rPr sz="4000" b="1" spc="-5" dirty="0">
                <a:latin typeface="Times New Roman"/>
                <a:cs typeface="Times New Roman"/>
              </a:rPr>
              <a:t>International Telecommunication  Union Telecommunication standard  sector (</a:t>
            </a:r>
            <a:r>
              <a:rPr sz="4000" b="1" spc="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ITU-T</a:t>
            </a:r>
            <a:r>
              <a:rPr sz="4000" b="1" spc="-5" dirty="0"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  <a:p>
            <a:pPr marL="756285" marR="227965" lvl="1" indent="-286385">
              <a:lnSpc>
                <a:spcPts val="3070"/>
              </a:lnSpc>
              <a:spcBef>
                <a:spcPts val="775"/>
              </a:spcBef>
              <a:buChar char="–"/>
              <a:tabLst>
                <a:tab pos="856615" algn="l"/>
                <a:tab pos="857250" algn="l"/>
              </a:tabLst>
            </a:pPr>
            <a:r>
              <a:rPr sz="3200" dirty="0">
                <a:latin typeface="Times New Roman"/>
                <a:cs typeface="Times New Roman"/>
              </a:rPr>
              <a:t>devoted to the research of standards for  telecommunication in general and for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phone  and data system in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particular</a:t>
            </a:r>
            <a:endParaRPr sz="3200">
              <a:latin typeface="Times New Roman"/>
              <a:cs typeface="Times New Roman"/>
            </a:endParaRPr>
          </a:p>
          <a:p>
            <a:pPr marL="756285" marR="896619" lvl="1" indent="-286385">
              <a:lnSpc>
                <a:spcPct val="80000"/>
              </a:lnSpc>
              <a:spcBef>
                <a:spcPts val="80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3200" b="1" dirty="0">
                <a:latin typeface="Times New Roman"/>
                <a:cs typeface="Times New Roman"/>
              </a:rPr>
              <a:t>Data transmission over telephone</a:t>
            </a:r>
            <a:r>
              <a:rPr sz="3200" b="1" spc="-12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line  </a:t>
            </a:r>
            <a:r>
              <a:rPr sz="3200" b="1" dirty="0">
                <a:latin typeface="Times New Roman"/>
                <a:cs typeface="Times New Roman"/>
              </a:rPr>
              <a:t>Modems standards :</a:t>
            </a: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V- series( V32,  V34,V90)</a:t>
            </a:r>
            <a:endParaRPr sz="3200">
              <a:latin typeface="Times New Roman"/>
              <a:cs typeface="Times New Roman"/>
            </a:endParaRPr>
          </a:p>
          <a:p>
            <a:pPr marL="756285" marR="969644" lvl="1" indent="-286385">
              <a:lnSpc>
                <a:spcPct val="80000"/>
              </a:lnSpc>
              <a:spcBef>
                <a:spcPts val="770"/>
              </a:spcBef>
              <a:buClr>
                <a:srgbClr val="000000"/>
              </a:buClr>
              <a:buChar char="–"/>
              <a:tabLst>
                <a:tab pos="856615" algn="l"/>
                <a:tab pos="857250" algn="l"/>
              </a:tabLst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X-series</a:t>
            </a:r>
            <a:r>
              <a:rPr sz="3200" dirty="0">
                <a:latin typeface="Times New Roman"/>
                <a:cs typeface="Times New Roman"/>
              </a:rPr>
              <a:t>: data transmission over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public  digital network </a:t>
            </a:r>
            <a:r>
              <a:rPr sz="3200" spc="5" dirty="0">
                <a:latin typeface="Times New Roman"/>
                <a:cs typeface="Times New Roman"/>
              </a:rPr>
              <a:t>(e-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mail)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6035" y="508457"/>
            <a:ext cx="5013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Standers</a:t>
            </a:r>
            <a:r>
              <a:rPr spc="-6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Organization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825" y="1540890"/>
            <a:ext cx="8088630" cy="3511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3</a:t>
            </a:r>
            <a:r>
              <a:rPr sz="3600" b="1" dirty="0">
                <a:latin typeface="Times New Roman"/>
                <a:cs typeface="Times New Roman"/>
              </a:rPr>
              <a:t>.American</a:t>
            </a:r>
            <a:r>
              <a:rPr sz="3600" b="1" spc="-1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National</a:t>
            </a:r>
            <a:r>
              <a:rPr sz="3600" b="1" spc="-1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Standards</a:t>
            </a:r>
            <a:r>
              <a:rPr sz="3600" b="1" spc="-3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Institute  (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ANSI</a:t>
            </a:r>
            <a:r>
              <a:rPr sz="3600" b="1" dirty="0">
                <a:latin typeface="Times New Roman"/>
                <a:cs typeface="Times New Roman"/>
              </a:rPr>
              <a:t>)</a:t>
            </a:r>
            <a:endParaRPr sz="3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25"/>
              </a:spcBef>
            </a:pPr>
            <a:r>
              <a:rPr sz="3400" spc="-5" dirty="0">
                <a:latin typeface="Times New Roman"/>
                <a:cs typeface="Times New Roman"/>
              </a:rPr>
              <a:t>– </a:t>
            </a:r>
            <a:r>
              <a:rPr sz="3400" dirty="0">
                <a:latin typeface="Times New Roman"/>
                <a:cs typeface="Times New Roman"/>
              </a:rPr>
              <a:t>completely </a:t>
            </a:r>
            <a:r>
              <a:rPr sz="3400" spc="-5" dirty="0">
                <a:latin typeface="Times New Roman"/>
                <a:cs typeface="Times New Roman"/>
              </a:rPr>
              <a:t>private, </a:t>
            </a:r>
            <a:r>
              <a:rPr sz="3400">
                <a:latin typeface="Times New Roman"/>
                <a:cs typeface="Times New Roman"/>
              </a:rPr>
              <a:t>nonprofit</a:t>
            </a:r>
            <a:r>
              <a:rPr sz="3400" spc="-265">
                <a:latin typeface="Times New Roman"/>
                <a:cs typeface="Times New Roman"/>
              </a:rPr>
              <a:t> </a:t>
            </a:r>
            <a:r>
              <a:rPr sz="3400" spc="-5">
                <a:latin typeface="Times New Roman"/>
                <a:cs typeface="Times New Roman"/>
              </a:rPr>
              <a:t>corporation</a:t>
            </a:r>
            <a:endParaRPr lang="en-IN" sz="3400" spc="-5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25"/>
              </a:spcBef>
            </a:pPr>
            <a:r>
              <a:rPr lang="en-US" sz="3600"/>
              <a:t>voluntary consensus </a:t>
            </a:r>
            <a:r>
              <a:rPr lang="en-US" sz="3600" b="1"/>
              <a:t>standards</a:t>
            </a:r>
            <a:r>
              <a:rPr lang="en-US" sz="3600"/>
              <a:t> for products, services, processes, systems, and personnel in the United States.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6035" y="203707"/>
            <a:ext cx="50126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Standers</a:t>
            </a:r>
            <a:r>
              <a:rPr spc="-70" dirty="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Organization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625" y="1050163"/>
            <a:ext cx="7590790" cy="5477397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5600" marR="1460500" indent="-342900">
              <a:lnSpc>
                <a:spcPct val="80000"/>
              </a:lnSpc>
              <a:spcBef>
                <a:spcPts val="960"/>
              </a:spcBef>
              <a:buFont typeface="Times New Roman"/>
              <a:buAutoNum type="arabicPeriod" startAt="4"/>
              <a:tabLst>
                <a:tab pos="468630" algn="l"/>
              </a:tabLst>
            </a:pPr>
            <a:r>
              <a:rPr sz="3600" b="1" dirty="0">
                <a:latin typeface="Times New Roman"/>
                <a:cs typeface="Times New Roman"/>
              </a:rPr>
              <a:t>Institute </a:t>
            </a:r>
            <a:r>
              <a:rPr sz="3600" b="1" spc="-5" dirty="0">
                <a:latin typeface="Times New Roman"/>
                <a:cs typeface="Times New Roman"/>
              </a:rPr>
              <a:t>of Electrical and  Electronics Engineers</a:t>
            </a:r>
            <a:r>
              <a:rPr sz="3600" b="1" dirty="0">
                <a:latin typeface="Times New Roman"/>
                <a:cs typeface="Times New Roman"/>
              </a:rPr>
              <a:t> (</a:t>
            </a:r>
            <a:r>
              <a:rPr sz="3600" b="1" dirty="0">
                <a:solidFill>
                  <a:srgbClr val="FF0000"/>
                </a:solidFill>
                <a:latin typeface="Times New Roman"/>
                <a:cs typeface="Times New Roman"/>
              </a:rPr>
              <a:t>IEEE</a:t>
            </a:r>
            <a:r>
              <a:rPr sz="3600" b="1" dirty="0">
                <a:latin typeface="Times New Roman"/>
                <a:cs typeface="Times New Roman"/>
              </a:rPr>
              <a:t>)</a:t>
            </a:r>
            <a:endParaRPr sz="3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0"/>
              </a:spcBef>
              <a:buChar char="–"/>
              <a:tabLst>
                <a:tab pos="756920" algn="l"/>
              </a:tabLst>
            </a:pPr>
            <a:r>
              <a:rPr sz="3200" dirty="0">
                <a:latin typeface="Times New Roman"/>
                <a:cs typeface="Times New Roman"/>
              </a:rPr>
              <a:t>International in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scoop</a:t>
            </a:r>
            <a:endParaRPr sz="3200">
              <a:latin typeface="Times New Roman"/>
              <a:cs typeface="Times New Roman"/>
            </a:endParaRPr>
          </a:p>
          <a:p>
            <a:pPr marL="756285" marR="673735" lvl="1" indent="-286385" algn="just">
              <a:lnSpc>
                <a:spcPts val="3070"/>
              </a:lnSpc>
              <a:spcBef>
                <a:spcPts val="745"/>
              </a:spcBef>
              <a:buChar char="–"/>
              <a:tabLst>
                <a:tab pos="756920" algn="l"/>
              </a:tabLst>
            </a:pPr>
            <a:r>
              <a:rPr sz="3200" dirty="0">
                <a:latin typeface="Times New Roman"/>
                <a:cs typeface="Times New Roman"/>
              </a:rPr>
              <a:t>In the fields of electrical engineering,  electronics and all related branches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  engineering</a:t>
            </a:r>
            <a:endParaRPr sz="32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ts val="3070"/>
              </a:lnSpc>
              <a:spcBef>
                <a:spcPts val="775"/>
              </a:spcBef>
              <a:buChar char="–"/>
              <a:tabLst>
                <a:tab pos="756920" algn="l"/>
              </a:tabLst>
            </a:pPr>
            <a:r>
              <a:rPr sz="3200" dirty="0">
                <a:latin typeface="Times New Roman"/>
                <a:cs typeface="Times New Roman"/>
              </a:rPr>
              <a:t>International standards for computing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  communications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LAN (project 802):  IEEE Ethernet </a:t>
            </a:r>
            <a:r>
              <a:rPr sz="3200">
                <a:solidFill>
                  <a:srgbClr val="FF0000"/>
                </a:solidFill>
                <a:latin typeface="Times New Roman"/>
                <a:cs typeface="Times New Roman"/>
              </a:rPr>
              <a:t>802.3 </a:t>
            </a:r>
            <a:endParaRPr lang="en-IN" sz="32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469900" marR="5080" lvl="1">
              <a:lnSpc>
                <a:spcPts val="3070"/>
              </a:lnSpc>
              <a:spcBef>
                <a:spcPts val="775"/>
              </a:spcBef>
              <a:tabLst>
                <a:tab pos="756920" algn="l"/>
              </a:tabLst>
            </a:pPr>
            <a:r>
              <a:rPr sz="3200" b="1">
                <a:latin typeface="Times New Roman"/>
                <a:cs typeface="Times New Roman"/>
              </a:rPr>
              <a:t>5</a:t>
            </a:r>
            <a:r>
              <a:rPr sz="3200" b="1" dirty="0">
                <a:latin typeface="Times New Roman"/>
                <a:cs typeface="Times New Roman"/>
              </a:rPr>
              <a:t>. </a:t>
            </a:r>
            <a:r>
              <a:rPr sz="3200" dirty="0">
                <a:latin typeface="Times New Roman"/>
                <a:cs typeface="Times New Roman"/>
              </a:rPr>
              <a:t>Electronic  Industries Association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</a:t>
            </a:r>
            <a:r>
              <a:rPr sz="3200">
                <a:solidFill>
                  <a:srgbClr val="FF0000"/>
                </a:solidFill>
                <a:latin typeface="Times New Roman"/>
                <a:cs typeface="Times New Roman"/>
              </a:rPr>
              <a:t>EIA</a:t>
            </a:r>
            <a:r>
              <a:rPr sz="3200">
                <a:latin typeface="Times New Roman"/>
                <a:cs typeface="Times New Roman"/>
              </a:rPr>
              <a:t>)</a:t>
            </a:r>
            <a:endParaRPr lang="en-IN" sz="3200">
              <a:latin typeface="Times New Roman"/>
              <a:cs typeface="Times New Roman"/>
            </a:endParaRPr>
          </a:p>
          <a:p>
            <a:pPr marL="469900" marR="5080" lvl="1">
              <a:lnSpc>
                <a:spcPts val="3070"/>
              </a:lnSpc>
              <a:spcBef>
                <a:spcPts val="775"/>
              </a:spcBef>
              <a:tabLst>
                <a:tab pos="756920" algn="l"/>
              </a:tabLst>
            </a:pPr>
            <a:r>
              <a:rPr lang="en-US" sz="3200"/>
              <a:t> 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Direct component marking, data modeling, color coding and packaging materials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OSI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by ISO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2016701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ubtitle 2"/>
          <p:cNvSpPr>
            <a:spLocks noGrp="1"/>
          </p:cNvSpPr>
          <p:nvPr>
            <p:ph type="subTitle" idx="4294967295"/>
          </p:nvPr>
        </p:nvSpPr>
        <p:spPr>
          <a:xfrm>
            <a:off x="2228850" y="971550"/>
            <a:ext cx="4800600" cy="45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en-US" sz="3000" dirty="0">
                <a:solidFill>
                  <a:schemeClr val="tx2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OSI/TCP Protocol Stack</a:t>
            </a:r>
            <a:endParaRPr lang="en-IN" altLang="en-US" sz="3000" dirty="0">
              <a:solidFill>
                <a:schemeClr val="tx2"/>
              </a:solidFill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pic>
        <p:nvPicPr>
          <p:cNvPr id="232450" name="Picture 2" descr="Image result for osi lay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4550" y="1428750"/>
            <a:ext cx="5072063" cy="43434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2688023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1485900" y="1371600"/>
            <a:ext cx="6172200" cy="800100"/>
          </a:xfrm>
        </p:spPr>
        <p:txBody>
          <a:bodyPr vert="horz" wrap="square" lIns="0" tIns="0" rIns="0" bIns="0" rtlCol="0" anchor="ctr">
            <a:normAutofit/>
          </a:bodyPr>
          <a:lstStyle/>
          <a:p>
            <a:pPr defTabSz="342900"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</a:tabLst>
            </a:pPr>
            <a:r>
              <a:rPr lang="en-US" altLang="en-US" sz="3000" b="1">
                <a:solidFill>
                  <a:srgbClr val="E4005C"/>
                </a:solidFill>
                <a:ea typeface="ＭＳ Ｐゴシック" pitchFamily="34" charset="-128"/>
              </a:rPr>
              <a:t>Layer Architecture</a:t>
            </a:r>
            <a:endParaRPr lang="en-GB" altLang="en-US" sz="3000" b="1">
              <a:solidFill>
                <a:srgbClr val="E4005C"/>
              </a:solidFill>
              <a:ea typeface="ＭＳ Ｐゴシック" pitchFamily="34" charset="-128"/>
            </a:endParaRPr>
          </a:p>
        </p:txBody>
      </p:sp>
      <p:sp>
        <p:nvSpPr>
          <p:cNvPr id="7171" name="Rectangle 3"/>
          <p:cNvSpPr>
            <a:spLocks noGrp="1"/>
          </p:cNvSpPr>
          <p:nvPr>
            <p:ph type="body" sz="half" idx="1"/>
          </p:nvPr>
        </p:nvSpPr>
        <p:spPr>
          <a:xfrm>
            <a:off x="1485900" y="2057401"/>
            <a:ext cx="6172200" cy="2908489"/>
          </a:xfrm>
        </p:spPr>
        <p:txBody>
          <a:bodyPr/>
          <a:lstStyle/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r>
              <a:rPr lang="en-US" altLang="en-US" sz="1800">
                <a:solidFill>
                  <a:srgbClr val="000066"/>
                </a:solidFill>
                <a:ea typeface="ＭＳ Ｐゴシック" pitchFamily="34" charset="-128"/>
              </a:rPr>
              <a:t>Layer architecture simplifies the network design.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r>
              <a:rPr lang="en-US" altLang="en-US" sz="1800">
                <a:solidFill>
                  <a:srgbClr val="000066"/>
                </a:solidFill>
                <a:ea typeface="ＭＳ Ｐゴシック" pitchFamily="34" charset="-128"/>
              </a:rPr>
              <a:t>It is easy to debug network applications in a layered architecture network.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r>
              <a:rPr lang="en-US" altLang="en-US" sz="1800">
                <a:solidFill>
                  <a:srgbClr val="000066"/>
                </a:solidFill>
                <a:ea typeface="ＭＳ Ｐゴシック" pitchFamily="34" charset="-128"/>
              </a:rPr>
              <a:t>The network management is easier due to the layered architecture.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r>
              <a:rPr lang="en-US" altLang="en-US" sz="1800">
                <a:solidFill>
                  <a:srgbClr val="000066"/>
                </a:solidFill>
                <a:ea typeface="ＭＳ Ｐゴシック" pitchFamily="34" charset="-128"/>
              </a:rPr>
              <a:t>Network layers follow a set of rules, called protocol.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r>
              <a:rPr lang="en-US" altLang="en-US" sz="1800">
                <a:solidFill>
                  <a:srgbClr val="000066"/>
                </a:solidFill>
                <a:ea typeface="ＭＳ Ｐゴシック" pitchFamily="34" charset="-128"/>
              </a:rPr>
              <a:t>The protocol defines the format of the data being exchanged, and the control and timing for the handshake between layers.</a:t>
            </a:r>
          </a:p>
          <a:p>
            <a:pPr marL="294085" indent="-220266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endParaRPr lang="en-US" altLang="en-US" sz="1800">
              <a:solidFill>
                <a:srgbClr val="000066"/>
              </a:solidFill>
              <a:ea typeface="ＭＳ Ｐゴシック" pitchFamily="34" charset="-128"/>
            </a:endParaRPr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1143000" y="857250"/>
            <a:ext cx="6858000" cy="423863"/>
          </a:xfrm>
          <a:prstGeom prst="roundRect">
            <a:avLst>
              <a:gd name="adj" fmla="val 255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7173" name="AutoShape 5"/>
          <p:cNvSpPr>
            <a:spLocks noChangeArrowheads="1"/>
          </p:cNvSpPr>
          <p:nvPr/>
        </p:nvSpPr>
        <p:spPr bwMode="auto">
          <a:xfrm>
            <a:off x="1526381" y="1809750"/>
            <a:ext cx="185738" cy="185738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7174" name="AutoShape 6"/>
          <p:cNvSpPr>
            <a:spLocks noChangeArrowheads="1"/>
          </p:cNvSpPr>
          <p:nvPr/>
        </p:nvSpPr>
        <p:spPr bwMode="auto">
          <a:xfrm>
            <a:off x="1619250" y="1901428"/>
            <a:ext cx="185738" cy="185738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1870474" y="2021682"/>
            <a:ext cx="5555456" cy="27385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2389586" y="929879"/>
            <a:ext cx="4364831" cy="19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621506">
              <a:lnSpc>
                <a:spcPct val="95000"/>
              </a:lnSpc>
              <a:buClr>
                <a:srgbClr val="000000"/>
              </a:buClr>
              <a:buSzPct val="45000"/>
              <a:tabLst>
                <a:tab pos="492919" algn="l"/>
                <a:tab pos="984647" algn="l"/>
                <a:tab pos="1477566" algn="l"/>
                <a:tab pos="1970485" algn="l"/>
                <a:tab pos="2462213" algn="l"/>
                <a:tab pos="2955131" algn="l"/>
                <a:tab pos="3446860" algn="l"/>
                <a:tab pos="3939779" algn="l"/>
              </a:tabLst>
            </a:pPr>
            <a:r>
              <a:rPr lang="en-GB" altLang="en-US" sz="1350" b="1">
                <a:solidFill>
                  <a:schemeClr val="bg1"/>
                </a:solidFill>
              </a:rPr>
              <a:t>OSI Model</a:t>
            </a:r>
          </a:p>
        </p:txBody>
      </p:sp>
      <p:sp>
        <p:nvSpPr>
          <p:cNvPr id="7177" name="AutoShape 9"/>
          <p:cNvSpPr>
            <a:spLocks noChangeArrowheads="1"/>
          </p:cNvSpPr>
          <p:nvPr/>
        </p:nvSpPr>
        <p:spPr bwMode="auto">
          <a:xfrm>
            <a:off x="1143001" y="4599386"/>
            <a:ext cx="79772" cy="1401365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1277855161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1485900" y="1371600"/>
            <a:ext cx="6172200" cy="800100"/>
          </a:xfrm>
        </p:spPr>
        <p:txBody>
          <a:bodyPr vert="horz" wrap="square" lIns="0" tIns="0" rIns="0" bIns="0" rtlCol="0" anchor="ctr">
            <a:normAutofit fontScale="90000"/>
          </a:bodyPr>
          <a:lstStyle/>
          <a:p>
            <a:pPr defTabSz="342900"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</a:tabLst>
            </a:pPr>
            <a:r>
              <a:rPr lang="en-US" altLang="en-US" sz="3000" b="1">
                <a:solidFill>
                  <a:srgbClr val="E4005C"/>
                </a:solidFill>
                <a:ea typeface="ＭＳ Ｐゴシック" pitchFamily="34" charset="-128"/>
              </a:rPr>
              <a:t>Open Systems Interconnection (OSI) Model</a:t>
            </a:r>
            <a:endParaRPr lang="en-GB" altLang="en-US" sz="3000" b="1">
              <a:solidFill>
                <a:srgbClr val="E4005C"/>
              </a:solidFill>
              <a:ea typeface="ＭＳ Ｐゴシック" pitchFamily="34" charset="-128"/>
            </a:endParaRPr>
          </a:p>
        </p:txBody>
      </p:sp>
      <p:sp>
        <p:nvSpPr>
          <p:cNvPr id="9219" name="Rectangle 3"/>
          <p:cNvSpPr>
            <a:spLocks noGrp="1"/>
          </p:cNvSpPr>
          <p:nvPr>
            <p:ph type="body" sz="half" idx="1"/>
          </p:nvPr>
        </p:nvSpPr>
        <p:spPr>
          <a:xfrm>
            <a:off x="1485900" y="2400301"/>
            <a:ext cx="6172200" cy="3213187"/>
          </a:xfrm>
        </p:spPr>
        <p:txBody>
          <a:bodyPr/>
          <a:lstStyle/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r>
              <a:rPr lang="en-US" altLang="en-US" sz="1800">
                <a:solidFill>
                  <a:srgbClr val="000066"/>
                </a:solidFill>
                <a:ea typeface="ＭＳ Ｐゴシック" pitchFamily="34" charset="-128"/>
              </a:rPr>
              <a:t>International standard organization (ISO) established a committee in 1977 to develop an architecture for computer communication.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r>
              <a:rPr lang="en-US" altLang="en-US" sz="1800">
                <a:solidFill>
                  <a:srgbClr val="000066"/>
                </a:solidFill>
                <a:ea typeface="ＭＳ Ｐゴシック" pitchFamily="34" charset="-128"/>
              </a:rPr>
              <a:t>Open Systems Interconnection (OSI) reference model is the result of this effort.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r>
              <a:rPr lang="en-GB" altLang="en-US" sz="1800">
                <a:solidFill>
                  <a:srgbClr val="000066"/>
                </a:solidFill>
                <a:ea typeface="ＭＳ Ｐゴシック" pitchFamily="34" charset="-128"/>
              </a:rPr>
              <a:t>In 1984, the Open Systems Interconnection (OSI) reference model was approved as an international standard for communications architecture.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r>
              <a:rPr lang="en-US" altLang="en-US" sz="1800">
                <a:solidFill>
                  <a:srgbClr val="000066"/>
                </a:solidFill>
                <a:ea typeface="ＭＳ Ｐゴシック" pitchFamily="34" charset="-128"/>
              </a:rPr>
              <a:t>Term  “open”  denotes the ability to connect any two systems which conform to the reference model and associated standards.</a:t>
            </a:r>
          </a:p>
          <a:p>
            <a:pPr marL="294085" indent="-220266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3"/>
              </a:buBlip>
            </a:pPr>
            <a:endParaRPr lang="en-US" altLang="en-US" sz="1800">
              <a:solidFill>
                <a:srgbClr val="000066"/>
              </a:solidFill>
              <a:ea typeface="ＭＳ Ｐゴシック" pitchFamily="34" charset="-128"/>
            </a:endParaRPr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1143000" y="860822"/>
            <a:ext cx="6858000" cy="423863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1526381" y="2008585"/>
            <a:ext cx="185738" cy="185738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9222" name="AutoShape 6"/>
          <p:cNvSpPr>
            <a:spLocks noChangeArrowheads="1"/>
          </p:cNvSpPr>
          <p:nvPr/>
        </p:nvSpPr>
        <p:spPr bwMode="auto">
          <a:xfrm>
            <a:off x="1619250" y="2100262"/>
            <a:ext cx="185738" cy="185738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9223" name="AutoShape 7"/>
          <p:cNvSpPr>
            <a:spLocks noChangeArrowheads="1"/>
          </p:cNvSpPr>
          <p:nvPr/>
        </p:nvSpPr>
        <p:spPr bwMode="auto">
          <a:xfrm>
            <a:off x="1885951" y="2286001"/>
            <a:ext cx="5555456" cy="27385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2389586" y="916782"/>
            <a:ext cx="4364831" cy="26314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621506">
              <a:lnSpc>
                <a:spcPct val="95000"/>
              </a:lnSpc>
              <a:buClr>
                <a:srgbClr val="000000"/>
              </a:buClr>
              <a:buSzPct val="45000"/>
              <a:tabLst>
                <a:tab pos="492919" algn="l"/>
                <a:tab pos="984647" algn="l"/>
                <a:tab pos="1477566" algn="l"/>
                <a:tab pos="1970485" algn="l"/>
                <a:tab pos="2462213" algn="l"/>
                <a:tab pos="2955131" algn="l"/>
                <a:tab pos="3446860" algn="l"/>
                <a:tab pos="3939779" algn="l"/>
              </a:tabLst>
            </a:pPr>
            <a:r>
              <a:rPr lang="en-GB" altLang="en-US" b="1">
                <a:solidFill>
                  <a:schemeClr val="bg1"/>
                </a:solidFill>
              </a:rPr>
              <a:t>OSI Model</a:t>
            </a:r>
          </a:p>
        </p:txBody>
      </p:sp>
      <p:sp>
        <p:nvSpPr>
          <p:cNvPr id="9225" name="AutoShape 9"/>
          <p:cNvSpPr>
            <a:spLocks noChangeArrowheads="1"/>
          </p:cNvSpPr>
          <p:nvPr/>
        </p:nvSpPr>
        <p:spPr bwMode="auto">
          <a:xfrm>
            <a:off x="1143001" y="4599386"/>
            <a:ext cx="79772" cy="1401365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99268556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1485900" y="1314450"/>
            <a:ext cx="6172200" cy="857250"/>
          </a:xfrm>
        </p:spPr>
        <p:txBody>
          <a:bodyPr vert="horz" wrap="square" lIns="0" tIns="0" rIns="0" bIns="0" rtlCol="0" anchor="ctr">
            <a:normAutofit/>
          </a:bodyPr>
          <a:lstStyle/>
          <a:p>
            <a:pPr defTabSz="342900"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</a:tabLst>
            </a:pPr>
            <a:r>
              <a:rPr lang="en-US" altLang="en-US" sz="3000" b="1">
                <a:solidFill>
                  <a:srgbClr val="E4005C"/>
                </a:solidFill>
                <a:ea typeface="ＭＳ Ｐゴシック" pitchFamily="34" charset="-128"/>
              </a:rPr>
              <a:t>OSI Reference Model: 7 Layers</a:t>
            </a:r>
            <a:endParaRPr lang="en-GB" altLang="en-US" sz="3000" b="1">
              <a:solidFill>
                <a:srgbClr val="E4005C"/>
              </a:solidFill>
              <a:ea typeface="ＭＳ Ｐゴシック" pitchFamily="34" charset="-128"/>
            </a:endParaRPr>
          </a:p>
        </p:txBody>
      </p:sp>
      <p:sp>
        <p:nvSpPr>
          <p:cNvPr id="13315" name="AutoShape 4"/>
          <p:cNvSpPr>
            <a:spLocks noChangeArrowheads="1"/>
          </p:cNvSpPr>
          <p:nvPr/>
        </p:nvSpPr>
        <p:spPr bwMode="auto">
          <a:xfrm>
            <a:off x="1526381" y="1809750"/>
            <a:ext cx="185738" cy="185738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13316" name="AutoShape 5"/>
          <p:cNvSpPr>
            <a:spLocks noChangeArrowheads="1"/>
          </p:cNvSpPr>
          <p:nvPr/>
        </p:nvSpPr>
        <p:spPr bwMode="auto">
          <a:xfrm>
            <a:off x="1619250" y="1901428"/>
            <a:ext cx="185738" cy="185738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13317" name="AutoShape 6"/>
          <p:cNvSpPr>
            <a:spLocks noChangeArrowheads="1"/>
          </p:cNvSpPr>
          <p:nvPr/>
        </p:nvSpPr>
        <p:spPr bwMode="auto">
          <a:xfrm>
            <a:off x="1870474" y="2021682"/>
            <a:ext cx="5555456" cy="27385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sp>
        <p:nvSpPr>
          <p:cNvPr id="13318" name="AutoShape 8"/>
          <p:cNvSpPr>
            <a:spLocks noChangeArrowheads="1"/>
          </p:cNvSpPr>
          <p:nvPr/>
        </p:nvSpPr>
        <p:spPr bwMode="auto">
          <a:xfrm>
            <a:off x="1143001" y="4599386"/>
            <a:ext cx="79772" cy="1401365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 altLang="en-US" sz="1350"/>
          </a:p>
        </p:txBody>
      </p:sp>
      <p:pic>
        <p:nvPicPr>
          <p:cNvPr id="13319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657350" y="2300287"/>
            <a:ext cx="6115050" cy="3529013"/>
          </a:xfr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316938160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97E15E9-30ED-4D27-BA53-9952066269A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71651" y="5472112"/>
            <a:ext cx="1426369" cy="5539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en-US"/>
              <a:t>Ananda Kumar S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ltGray">
          <a:xfrm>
            <a:off x="1418035" y="869158"/>
            <a:ext cx="328613" cy="35599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altLang="en-US"/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ltGray">
          <a:xfrm>
            <a:off x="1704976" y="869158"/>
            <a:ext cx="246460" cy="35599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altLang="en-US"/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ltGray">
          <a:xfrm>
            <a:off x="1510905" y="1185864"/>
            <a:ext cx="316706" cy="35599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altLang="en-US"/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ltGray">
          <a:xfrm>
            <a:off x="1788319" y="1185864"/>
            <a:ext cx="276225" cy="355997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altLang="en-US"/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ltGray">
          <a:xfrm>
            <a:off x="1200150" y="1131095"/>
            <a:ext cx="420291" cy="316706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altLang="en-US"/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gray">
          <a:xfrm>
            <a:off x="1676400" y="788194"/>
            <a:ext cx="23813" cy="78938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altLang="en-US"/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gray">
          <a:xfrm>
            <a:off x="1475186" y="1188244"/>
            <a:ext cx="6169819" cy="2381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altLang="en-US"/>
          </a:p>
        </p:txBody>
      </p:sp>
      <p:pic>
        <p:nvPicPr>
          <p:cNvPr id="475149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423" y="1935956"/>
            <a:ext cx="5292328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5151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5166" y="2655095"/>
            <a:ext cx="6390084" cy="260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9264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47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4905" y="213182"/>
            <a:ext cx="2543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Definitions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25" y="1083690"/>
            <a:ext cx="8949055" cy="573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075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dirty="0">
                <a:solidFill>
                  <a:srgbClr val="00176C"/>
                </a:solidFill>
                <a:latin typeface="Times New Roman"/>
                <a:cs typeface="Times New Roman"/>
              </a:rPr>
              <a:t>Data</a:t>
            </a:r>
            <a:r>
              <a:rPr sz="3600" b="1" dirty="0">
                <a:latin typeface="Times New Roman"/>
                <a:cs typeface="Times New Roman"/>
              </a:rPr>
              <a:t>: </a:t>
            </a:r>
            <a:r>
              <a:rPr sz="3600" spc="-5" dirty="0">
                <a:latin typeface="Times New Roman"/>
                <a:cs typeface="Times New Roman"/>
              </a:rPr>
              <a:t>information </a:t>
            </a:r>
            <a:r>
              <a:rPr sz="3600" dirty="0">
                <a:latin typeface="Times New Roman"/>
                <a:cs typeface="Times New Roman"/>
              </a:rPr>
              <a:t>presented in </a:t>
            </a:r>
            <a:r>
              <a:rPr sz="3600" spc="-5" dirty="0">
                <a:latin typeface="Times New Roman"/>
                <a:cs typeface="Times New Roman"/>
              </a:rPr>
              <a:t>whatever </a:t>
            </a:r>
            <a:r>
              <a:rPr sz="3600" dirty="0">
                <a:latin typeface="Times New Roman"/>
                <a:cs typeface="Times New Roman"/>
              </a:rPr>
              <a:t>form  </a:t>
            </a:r>
            <a:r>
              <a:rPr sz="3600" spc="-5" dirty="0">
                <a:latin typeface="Times New Roman"/>
                <a:cs typeface="Times New Roman"/>
              </a:rPr>
              <a:t>is </a:t>
            </a:r>
            <a:r>
              <a:rPr sz="3600" dirty="0">
                <a:latin typeface="Times New Roman"/>
                <a:cs typeface="Times New Roman"/>
              </a:rPr>
              <a:t>agreed upon by the </a:t>
            </a:r>
            <a:r>
              <a:rPr sz="3600" spc="-5" dirty="0">
                <a:latin typeface="Times New Roman"/>
                <a:cs typeface="Times New Roman"/>
              </a:rPr>
              <a:t>parties creating </a:t>
            </a:r>
            <a:r>
              <a:rPr sz="3600" dirty="0">
                <a:latin typeface="Times New Roman"/>
                <a:cs typeface="Times New Roman"/>
              </a:rPr>
              <a:t>and  using the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data.</a:t>
            </a:r>
            <a:endParaRPr sz="3600">
              <a:latin typeface="Times New Roman"/>
              <a:cs typeface="Times New Roman"/>
            </a:endParaRPr>
          </a:p>
          <a:p>
            <a:pPr marL="355600" marR="66675" indent="-342900">
              <a:lnSpc>
                <a:spcPct val="100000"/>
              </a:lnSpc>
              <a:spcBef>
                <a:spcPts val="86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dirty="0">
                <a:solidFill>
                  <a:srgbClr val="00176C"/>
                </a:solidFill>
                <a:latin typeface="Times New Roman"/>
                <a:cs typeface="Times New Roman"/>
              </a:rPr>
              <a:t>Data Communication</a:t>
            </a:r>
            <a:r>
              <a:rPr sz="3600" b="1" dirty="0">
                <a:latin typeface="Times New Roman"/>
                <a:cs typeface="Times New Roman"/>
              </a:rPr>
              <a:t>: </a:t>
            </a:r>
            <a:r>
              <a:rPr sz="3600" dirty="0">
                <a:latin typeface="Times New Roman"/>
                <a:cs typeface="Times New Roman"/>
              </a:rPr>
              <a:t>exchange of data  between </a:t>
            </a:r>
            <a:r>
              <a:rPr sz="3600" spc="-10" dirty="0">
                <a:latin typeface="Times New Roman"/>
                <a:cs typeface="Times New Roman"/>
              </a:rPr>
              <a:t>two </a:t>
            </a:r>
            <a:r>
              <a:rPr sz="3600" dirty="0">
                <a:latin typeface="Times New Roman"/>
                <a:cs typeface="Times New Roman"/>
              </a:rPr>
              <a:t>devices via </a:t>
            </a:r>
            <a:r>
              <a:rPr sz="3600" spc="-5" dirty="0">
                <a:latin typeface="Times New Roman"/>
                <a:cs typeface="Times New Roman"/>
              </a:rPr>
              <a:t>transmission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medium  (wire </a:t>
            </a:r>
            <a:r>
              <a:rPr sz="3600" spc="-5" dirty="0">
                <a:latin typeface="Times New Roman"/>
                <a:cs typeface="Times New Roman"/>
              </a:rPr>
              <a:t>cable </a:t>
            </a:r>
            <a:r>
              <a:rPr sz="3600" dirty="0">
                <a:latin typeface="Times New Roman"/>
                <a:cs typeface="Times New Roman"/>
              </a:rPr>
              <a:t>/</a:t>
            </a:r>
            <a:r>
              <a:rPr sz="3600" spc="-5" dirty="0">
                <a:latin typeface="Times New Roman"/>
                <a:cs typeface="Times New Roman"/>
              </a:rPr>
              <a:t> link).</a:t>
            </a:r>
            <a:endParaRPr sz="3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86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b="1" dirty="0">
                <a:solidFill>
                  <a:srgbClr val="00176C"/>
                </a:solidFill>
                <a:latin typeface="Times New Roman"/>
                <a:cs typeface="Times New Roman"/>
              </a:rPr>
              <a:t>Data Communication System</a:t>
            </a:r>
            <a:r>
              <a:rPr sz="3600" b="1" dirty="0">
                <a:latin typeface="Times New Roman"/>
                <a:cs typeface="Times New Roman"/>
              </a:rPr>
              <a:t>: </a:t>
            </a:r>
            <a:r>
              <a:rPr sz="3600" dirty="0">
                <a:latin typeface="Times New Roman"/>
                <a:cs typeface="Times New Roman"/>
              </a:rPr>
              <a:t>Made up of a  </a:t>
            </a:r>
            <a:r>
              <a:rPr sz="3600" spc="-5" dirty="0">
                <a:latin typeface="Times New Roman"/>
                <a:cs typeface="Times New Roman"/>
              </a:rPr>
              <a:t>combination </a:t>
            </a:r>
            <a:r>
              <a:rPr sz="3600" dirty="0">
                <a:latin typeface="Times New Roman"/>
                <a:cs typeface="Times New Roman"/>
              </a:rPr>
              <a:t>of hardware (physical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equipment)  </a:t>
            </a:r>
            <a:r>
              <a:rPr sz="3600" dirty="0">
                <a:latin typeface="Times New Roman"/>
                <a:cs typeface="Times New Roman"/>
              </a:rPr>
              <a:t>and software (programs) to </a:t>
            </a:r>
            <a:r>
              <a:rPr sz="3600" spc="-5" dirty="0">
                <a:latin typeface="Times New Roman"/>
                <a:cs typeface="Times New Roman"/>
              </a:rPr>
              <a:t>facilitate </a:t>
            </a:r>
            <a:r>
              <a:rPr sz="3600" dirty="0">
                <a:latin typeface="Times New Roman"/>
                <a:cs typeface="Times New Roman"/>
              </a:rPr>
              <a:t>for  </a:t>
            </a:r>
            <a:r>
              <a:rPr sz="3600" spc="-5" dirty="0">
                <a:latin typeface="Times New Roman"/>
                <a:cs typeface="Times New Roman"/>
              </a:rPr>
              <a:t>effective communication </a:t>
            </a:r>
            <a:r>
              <a:rPr sz="3600" dirty="0">
                <a:latin typeface="Times New Roman"/>
                <a:cs typeface="Times New Roman"/>
              </a:rPr>
              <a:t>of</a:t>
            </a:r>
            <a:r>
              <a:rPr sz="3600" spc="2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data.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68" y="1529375"/>
            <a:ext cx="2243138" cy="2643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600" y="4152227"/>
            <a:ext cx="3564731" cy="521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690" y="1565879"/>
            <a:ext cx="1443038" cy="259318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351117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itle 7"/>
          <p:cNvSpPr>
            <a:spLocks noGrp="1"/>
          </p:cNvSpPr>
          <p:nvPr>
            <p:ph type="title" idx="4294967295"/>
          </p:nvPr>
        </p:nvSpPr>
        <p:spPr>
          <a:xfrm>
            <a:off x="0" y="1063229"/>
            <a:ext cx="6172200" cy="461665"/>
          </a:xfrm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sz="3000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Exchange using the OSI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343" y="1656344"/>
            <a:ext cx="978694" cy="1343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92" y="2937864"/>
            <a:ext cx="1000125" cy="421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339" y="3347398"/>
            <a:ext cx="1293019" cy="414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972" y="3737338"/>
            <a:ext cx="1557338" cy="407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079" y="4173057"/>
            <a:ext cx="1835944" cy="385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45" y="4489294"/>
            <a:ext cx="2457450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991" y="4876968"/>
            <a:ext cx="2750344" cy="2143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9330" y="5117038"/>
            <a:ext cx="4021931" cy="700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184" y="4942972"/>
            <a:ext cx="2750344" cy="214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519" y="4555298"/>
            <a:ext cx="2457450" cy="3714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614" y="4171447"/>
            <a:ext cx="1835944" cy="3857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506" y="3745387"/>
            <a:ext cx="1557338" cy="4071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73" y="3345789"/>
            <a:ext cx="1293019" cy="414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547" y="2946193"/>
            <a:ext cx="1000125" cy="421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6159" y="1613079"/>
            <a:ext cx="735806" cy="1371600"/>
          </a:xfrm>
          <a:prstGeom prst="rect">
            <a:avLst/>
          </a:prstGeom>
        </p:spPr>
      </p:pic>
      <p:sp>
        <p:nvSpPr>
          <p:cNvPr id="23" name="Cloud Callout 22"/>
          <p:cNvSpPr/>
          <p:nvPr/>
        </p:nvSpPr>
        <p:spPr>
          <a:xfrm>
            <a:off x="154546" y="1939076"/>
            <a:ext cx="2028423" cy="1352282"/>
          </a:xfrm>
          <a:prstGeom prst="cloud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Encapsulation</a:t>
            </a:r>
            <a:r>
              <a:rPr lang="en-US" sz="1050" dirty="0">
                <a:solidFill>
                  <a:schemeClr val="tx1"/>
                </a:solidFill>
              </a:rPr>
              <a:t> is the process of enclosing one type of packet using another type of packe</a:t>
            </a:r>
            <a:r>
              <a:rPr lang="en-US" sz="1350" dirty="0">
                <a:solidFill>
                  <a:schemeClr val="tx1"/>
                </a:solidFill>
              </a:rPr>
              <a:t>t</a:t>
            </a:r>
            <a:endParaRPr lang="en-IN" sz="1350" dirty="0">
              <a:solidFill>
                <a:schemeClr val="tx1"/>
              </a:solidFill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4200122" y="1995421"/>
            <a:ext cx="2028423" cy="1352282"/>
          </a:xfrm>
          <a:prstGeom prst="cloud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b="1" dirty="0" err="1"/>
              <a:t>Decapsulation</a:t>
            </a:r>
            <a:r>
              <a:rPr lang="en-US" sz="1050" dirty="0"/>
              <a:t> is the process of opening up encapsulated data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endParaRPr lang="en-IN" sz="1050" dirty="0">
              <a:solidFill>
                <a:schemeClr val="tx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348641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95" y="1209084"/>
            <a:ext cx="978694" cy="1343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4218" y="2864955"/>
            <a:ext cx="857914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/>
              <a:t>It enables the user,  to access the network. It provides user interfaces and support for services such as electronic mail,</a:t>
            </a:r>
            <a:br>
              <a:rPr lang="en-IN" sz="1350" b="1" dirty="0"/>
            </a:br>
            <a:r>
              <a:rPr lang="en-IN" sz="1350" b="1" dirty="0"/>
              <a:t>remote file access and </a:t>
            </a:r>
            <a:r>
              <a:rPr lang="en-IN" sz="1350" b="1" dirty="0" err="1"/>
              <a:t>transfer,etc</a:t>
            </a:r>
            <a:endParaRPr lang="en-IN" sz="1350" b="1" dirty="0"/>
          </a:p>
          <a:p>
            <a:r>
              <a:rPr lang="en-IN" sz="1350" b="1" dirty="0"/>
              <a:t>Protocols, HTTP. SNMP, </a:t>
            </a:r>
            <a:r>
              <a:rPr lang="en-IN" sz="1350" b="1" dirty="0" err="1"/>
              <a:t>SMTP,FTP,Telnet</a:t>
            </a:r>
            <a:r>
              <a:rPr lang="en-IN" sz="1350" b="1" dirty="0"/>
              <a:t>, WWW, DNS..</a:t>
            </a:r>
            <a:r>
              <a:rPr lang="en-IN" sz="1350" b="1" dirty="0" err="1"/>
              <a:t>etc</a:t>
            </a:r>
            <a:endParaRPr lang="en-IN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08" y="3629646"/>
            <a:ext cx="4329113" cy="12287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251126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73" y="993934"/>
            <a:ext cx="7886700" cy="677108"/>
          </a:xfrm>
        </p:spPr>
        <p:txBody>
          <a:bodyPr/>
          <a:lstStyle/>
          <a:p>
            <a:r>
              <a:rPr lang="en-IN" dirty="0"/>
              <a:t>Presentation Layer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239" y="2330819"/>
            <a:ext cx="1293019" cy="371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3" y="1566893"/>
            <a:ext cx="978694" cy="1343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23" y="2848412"/>
            <a:ext cx="1000125" cy="42148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81539" y="3014042"/>
            <a:ext cx="467139" cy="288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884" y="2845866"/>
            <a:ext cx="985838" cy="500063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37115" y="2924447"/>
            <a:ext cx="499654" cy="1371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119" y="2993129"/>
            <a:ext cx="1114425" cy="2643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140" y="3440124"/>
            <a:ext cx="2471738" cy="3500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4372" y="2282836"/>
            <a:ext cx="1221581" cy="607219"/>
          </a:xfrm>
          <a:prstGeom prst="rect">
            <a:avLst/>
          </a:prstGeom>
        </p:spPr>
      </p:pic>
      <p:sp>
        <p:nvSpPr>
          <p:cNvPr id="17" name="Curved Down Arrow 16"/>
          <p:cNvSpPr/>
          <p:nvPr/>
        </p:nvSpPr>
        <p:spPr>
          <a:xfrm>
            <a:off x="4767943" y="2989762"/>
            <a:ext cx="963386" cy="228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7047" y="2953839"/>
            <a:ext cx="1000125" cy="1028700"/>
          </a:xfrm>
          <a:prstGeom prst="rect">
            <a:avLst/>
          </a:prstGeom>
        </p:spPr>
      </p:pic>
      <p:sp>
        <p:nvSpPr>
          <p:cNvPr id="20" name="Curved Down Arrow 19"/>
          <p:cNvSpPr/>
          <p:nvPr/>
        </p:nvSpPr>
        <p:spPr>
          <a:xfrm>
            <a:off x="6858000" y="2806882"/>
            <a:ext cx="813163" cy="18614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258" y="3032864"/>
            <a:ext cx="1937743" cy="4085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6531" y="4415458"/>
            <a:ext cx="11414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b="1" dirty="0"/>
              <a:t>Session Layer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30" y="3895358"/>
            <a:ext cx="978694" cy="13430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79" y="5176878"/>
            <a:ext cx="1000125" cy="4214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226" y="5586412"/>
            <a:ext cx="1293019" cy="4143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62470" y="4644059"/>
            <a:ext cx="46415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dirty="0"/>
              <a:t>Session Layer controls the dialogues between computers. It helps you to establish starting and terminating the connections between the local and remote application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IN" sz="1350" dirty="0"/>
              <a:t>It establishes, maintains, and ends a session.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IN" sz="1350" dirty="0"/>
              <a:t>Session layer enables two systems to enter into a dialog</a:t>
            </a:r>
          </a:p>
          <a:p>
            <a:endParaRPr lang="en-IN" sz="135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0261" y="2049390"/>
            <a:ext cx="7528736" cy="3483445"/>
          </a:xfrm>
          <a:prstGeom prst="rect">
            <a:avLst/>
          </a:prstGeom>
        </p:spPr>
      </p:pic>
      <p:sp>
        <p:nvSpPr>
          <p:cNvPr id="28" name="Footer Placeholder 27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25351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 animBg="1"/>
      <p:bldP spid="20" grpId="0" animBg="1"/>
      <p:bldP spid="2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05" y="857250"/>
            <a:ext cx="7886700" cy="677108"/>
          </a:xfrm>
        </p:spPr>
        <p:txBody>
          <a:bodyPr/>
          <a:lstStyle/>
          <a:p>
            <a:r>
              <a:rPr lang="en-IN" b="1" dirty="0"/>
              <a:t>Transport Layer</a:t>
            </a:r>
          </a:p>
        </p:txBody>
      </p:sp>
      <p:pic>
        <p:nvPicPr>
          <p:cNvPr id="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9335" y="1611629"/>
            <a:ext cx="4944041" cy="172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10" y="1489472"/>
            <a:ext cx="3907631" cy="1593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1" y="1595541"/>
            <a:ext cx="2343150" cy="1500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561" y="3102096"/>
            <a:ext cx="3336131" cy="21645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6217" y="1910798"/>
            <a:ext cx="33594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solidFill>
                  <a:srgbClr val="FF0000"/>
                </a:solidFill>
              </a:rPr>
              <a:t>Port Number used to identify the process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930" y="3378160"/>
            <a:ext cx="3660812" cy="262259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178028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677108"/>
          </a:xfrm>
        </p:spPr>
        <p:txBody>
          <a:bodyPr/>
          <a:lstStyle/>
          <a:p>
            <a:r>
              <a:rPr lang="en-IN" b="1" dirty="0"/>
              <a:t>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628650" y="2226469"/>
            <a:ext cx="3886200" cy="3263504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flow control</a:t>
            </a:r>
            <a:r>
              <a:rPr lang="en-US" dirty="0"/>
              <a:t> is the process of managing the rate of data transmission between two nodes to prevent a fast sender from overwhelming a slow receiver. 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52322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626" y="2179154"/>
            <a:ext cx="3860452" cy="2170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6" y="3689112"/>
            <a:ext cx="3094020" cy="170239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38261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591" y="1282251"/>
            <a:ext cx="4033621" cy="1900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4" y="3264291"/>
            <a:ext cx="4670925" cy="1578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25" y="1344268"/>
            <a:ext cx="3556192" cy="229593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426905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389" y="857251"/>
            <a:ext cx="7886700" cy="677108"/>
          </a:xfrm>
        </p:spPr>
        <p:txBody>
          <a:bodyPr/>
          <a:lstStyle/>
          <a:p>
            <a:r>
              <a:rPr lang="en-IN" dirty="0"/>
              <a:t>Importance of Transport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76" y="1510852"/>
            <a:ext cx="7886700" cy="5755422"/>
          </a:xfrm>
        </p:spPr>
        <p:txBody>
          <a:bodyPr/>
          <a:lstStyle/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B050"/>
                </a:solidFill>
                <a:ea typeface="ＭＳ Ｐゴシック" pitchFamily="34" charset="-128"/>
              </a:rPr>
              <a:t>Ensures that the data units are delivered error free.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0066"/>
                </a:solidFill>
                <a:ea typeface="ＭＳ Ｐゴシック" pitchFamily="34" charset="-128"/>
              </a:rPr>
              <a:t>Ensures that data units are delivered in sequence.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0066"/>
                </a:solidFill>
                <a:ea typeface="ＭＳ Ｐゴシック" pitchFamily="34" charset="-128"/>
              </a:rPr>
              <a:t>Ensures that there is no loss or duplication of data units.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0066"/>
                </a:solidFill>
                <a:ea typeface="ＭＳ Ｐゴシック" pitchFamily="34" charset="-128"/>
              </a:rPr>
              <a:t>Provides connectionless or connection oriented service.</a:t>
            </a:r>
          </a:p>
          <a:p>
            <a:pPr marL="294085" indent="-220266" algn="just" defTabSz="310754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Blip>
                <a:blip r:embed="rId2"/>
              </a:buBlip>
            </a:pPr>
            <a:r>
              <a:rPr lang="en-US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Reliable process-to-process delivery of a message</a:t>
            </a:r>
            <a:endParaRPr lang="en-US" altLang="en-US" b="1" dirty="0">
              <a:solidFill>
                <a:srgbClr val="000066"/>
              </a:solidFill>
              <a:ea typeface="ＭＳ Ｐゴシック" pitchFamily="34" charset="-128"/>
            </a:endParaRPr>
          </a:p>
          <a:p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3064" y="3563646"/>
            <a:ext cx="5366317" cy="17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23715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71" y="962129"/>
            <a:ext cx="7886700" cy="411956"/>
          </a:xfrm>
        </p:spPr>
        <p:txBody>
          <a:bodyPr>
            <a:normAutofit fontScale="90000"/>
          </a:bodyPr>
          <a:lstStyle/>
          <a:p>
            <a:r>
              <a:rPr lang="en-IN" dirty="0"/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91937" y="1510852"/>
            <a:ext cx="3886200" cy="32635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responsible for the source-to-destination delivery of a packet,</a:t>
            </a:r>
            <a:br>
              <a:rPr lang="en-US" dirty="0"/>
            </a:br>
            <a:r>
              <a:rPr lang="en-US" dirty="0"/>
              <a:t>possibly across multiple networks (links). </a:t>
            </a:r>
          </a:p>
          <a:p>
            <a:r>
              <a:rPr lang="en-IN" dirty="0"/>
              <a:t>Other responsibilities </a:t>
            </a:r>
            <a:br>
              <a:rPr lang="en-IN" dirty="0"/>
            </a:br>
            <a:r>
              <a:rPr lang="en-IN" dirty="0"/>
              <a:t>	Logical Addressing</a:t>
            </a:r>
          </a:p>
          <a:p>
            <a:r>
              <a:rPr lang="en-IN" dirty="0"/>
              <a:t>	Routing. </a:t>
            </a:r>
            <a:br>
              <a:rPr lang="en-IN" dirty="0"/>
            </a:br>
            <a:br>
              <a:rPr lang="en-US" dirty="0"/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87073" y="1413840"/>
            <a:ext cx="3144912" cy="2131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98" y="2864954"/>
            <a:ext cx="5056230" cy="301792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78451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01276"/>
            <a:ext cx="7886700" cy="481531"/>
          </a:xfrm>
        </p:spPr>
        <p:txBody>
          <a:bodyPr>
            <a:normAutofit fontScale="90000"/>
          </a:bodyPr>
          <a:lstStyle/>
          <a:p>
            <a:r>
              <a:rPr lang="en-IN" dirty="0"/>
              <a:t>Importance of 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569015" y="1709634"/>
            <a:ext cx="7620828" cy="3263504"/>
          </a:xfrm>
          <a:prstGeom prst="rect">
            <a:avLst/>
          </a:prstGeom>
        </p:spPr>
        <p:txBody>
          <a:bodyPr/>
          <a:lstStyle/>
          <a:p>
            <a:pPr marL="294085" indent="-220266" algn="just" defTabSz="310754"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0066"/>
                </a:solidFill>
                <a:ea typeface="ＭＳ Ｐゴシック" pitchFamily="34" charset="-128"/>
              </a:rPr>
              <a:t>Implements routing of frames (packets) through the network.</a:t>
            </a:r>
          </a:p>
          <a:p>
            <a:pPr marL="294085" indent="-220266" algn="just" defTabSz="310754">
              <a:buClr>
                <a:srgbClr val="CC0000"/>
              </a:buClr>
            </a:pPr>
            <a:endParaRPr lang="en-GB" altLang="en-US" dirty="0">
              <a:ea typeface="ＭＳ Ｐゴシック" pitchFamily="34" charset="-128"/>
            </a:endParaRPr>
          </a:p>
          <a:p>
            <a:pPr marL="294085" indent="-220266" algn="just" defTabSz="310754"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B050"/>
                </a:solidFill>
                <a:ea typeface="ＭＳ Ｐゴシック" pitchFamily="34" charset="-128"/>
              </a:rPr>
              <a:t>Defines the most optimum path the packet should take from the source to the destination</a:t>
            </a:r>
          </a:p>
          <a:p>
            <a:pPr marL="294085" indent="-220266" algn="just" defTabSz="310754">
              <a:buClr>
                <a:srgbClr val="CC0000"/>
              </a:buClr>
              <a:buBlip>
                <a:blip r:embed="rId2"/>
              </a:buBlip>
            </a:pPr>
            <a:r>
              <a:rPr lang="en-GB" altLang="en-US" b="1" dirty="0">
                <a:solidFill>
                  <a:srgbClr val="00B050"/>
                </a:solidFill>
                <a:ea typeface="ＭＳ Ｐゴシック" pitchFamily="34" charset="-128"/>
              </a:rPr>
              <a:t>Defines logical addressing so that any endpoint can be identified. </a:t>
            </a:r>
            <a:endParaRPr lang="en-US" altLang="en-US" b="1" dirty="0">
              <a:solidFill>
                <a:srgbClr val="00B050"/>
              </a:solidFill>
              <a:ea typeface="ＭＳ Ｐゴシック" pitchFamily="34" charset="-128"/>
            </a:endParaRPr>
          </a:p>
          <a:p>
            <a:pPr marL="294085" indent="-220266" algn="just" defTabSz="310754">
              <a:buClr>
                <a:srgbClr val="CC0000"/>
              </a:buClr>
              <a:buBlip>
                <a:blip r:embed="rId2"/>
              </a:buBlip>
            </a:pPr>
            <a:r>
              <a:rPr lang="en-US" altLang="en-US" b="1" dirty="0">
                <a:solidFill>
                  <a:srgbClr val="000066"/>
                </a:solidFill>
                <a:ea typeface="ＭＳ Ｐゴシック" pitchFamily="34" charset="-128"/>
              </a:rPr>
              <a:t>Facilitates interconnection between heterogeneous networks (Internetworking).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Ananda Kumar S</a:t>
            </a:r>
          </a:p>
        </p:txBody>
      </p:sp>
    </p:spTree>
    <p:extLst>
      <p:ext uri="{BB962C8B-B14F-4D97-AF65-F5344CB8AC3E}">
        <p14:creationId xmlns:p14="http://schemas.microsoft.com/office/powerpoint/2010/main" val="61955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</TotalTime>
  <Words>4905</Words>
  <Application>Microsoft Office PowerPoint</Application>
  <PresentationFormat>On-screen Show (4:3)</PresentationFormat>
  <Paragraphs>501</Paragraphs>
  <Slides>115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PowerPoint Presentation</vt:lpstr>
      <vt:lpstr>Course Objectives</vt:lpstr>
      <vt:lpstr>Outcomes</vt:lpstr>
      <vt:lpstr>Books</vt:lpstr>
      <vt:lpstr>Course’s TextBook</vt:lpstr>
      <vt:lpstr>PowerPoint Presentation</vt:lpstr>
      <vt:lpstr>Chapter 1 Introduction</vt:lpstr>
      <vt:lpstr>Data Communication</vt:lpstr>
      <vt:lpstr>Definitions</vt:lpstr>
      <vt:lpstr> Components of a Data  Communication System</vt:lpstr>
      <vt:lpstr>PowerPoint Presentation</vt:lpstr>
      <vt:lpstr>Characteristics of a Data Communication  System</vt:lpstr>
      <vt:lpstr>Data Flow</vt:lpstr>
      <vt:lpstr>PowerPoint Presentation</vt:lpstr>
      <vt:lpstr>PowerPoint Presentation</vt:lpstr>
      <vt:lpstr>PowerPoint Presentation</vt:lpstr>
      <vt:lpstr>Full-duplex</vt:lpstr>
      <vt:lpstr>1.2 Networks</vt:lpstr>
      <vt:lpstr>Definitions</vt:lpstr>
      <vt:lpstr>Network Criteria ( judged or Decided).</vt:lpstr>
      <vt:lpstr>PowerPoint Presentation</vt:lpstr>
      <vt:lpstr>Performance</vt:lpstr>
      <vt:lpstr>Factors Affecting Performance</vt:lpstr>
      <vt:lpstr>Network Criteria</vt:lpstr>
      <vt:lpstr>Reliability</vt:lpstr>
      <vt:lpstr>Network Criteria</vt:lpstr>
      <vt:lpstr>Security</vt:lpstr>
      <vt:lpstr>Network Configuration</vt:lpstr>
      <vt:lpstr>Type of Connection</vt:lpstr>
      <vt:lpstr>Physical Structures: Type of  connection</vt:lpstr>
      <vt:lpstr>Physical Structures: Type of  connection</vt:lpstr>
      <vt:lpstr>Links</vt:lpstr>
      <vt:lpstr>Network Configuration</vt:lpstr>
      <vt:lpstr>Physical Topology</vt:lpstr>
      <vt:lpstr>Physical Topology</vt:lpstr>
      <vt:lpstr>Mesh Topology</vt:lpstr>
      <vt:lpstr>Fully connected mesh topology (for five devices)</vt:lpstr>
      <vt:lpstr>Advantages of a Mesh topology</vt:lpstr>
      <vt:lpstr>Advantages of a Mesh topology</vt:lpstr>
      <vt:lpstr>Disadvantages of a Mesh topology</vt:lpstr>
      <vt:lpstr>Disadvantages of a Mesh topology</vt:lpstr>
      <vt:lpstr>Star topology</vt:lpstr>
      <vt:lpstr>PowerPoint Presentation</vt:lpstr>
      <vt:lpstr>Advantages of a Star topology</vt:lpstr>
      <vt:lpstr>Disadvantages of a Star topology</vt:lpstr>
      <vt:lpstr>Tree topology : Is a variation of star</vt:lpstr>
      <vt:lpstr>Tree topology : Is a variation of star</vt:lpstr>
      <vt:lpstr>Bus topology</vt:lpstr>
      <vt:lpstr>PowerPoint Presentation</vt:lpstr>
      <vt:lpstr>Bus topology</vt:lpstr>
      <vt:lpstr>Advantages of a Bus topology</vt:lpstr>
      <vt:lpstr>Disadvantages of a Bus topology</vt:lpstr>
      <vt:lpstr>Ring Topology</vt:lpstr>
      <vt:lpstr>PowerPoint Presentation</vt:lpstr>
      <vt:lpstr>Ring Topology</vt:lpstr>
      <vt:lpstr>Ring Topology</vt:lpstr>
      <vt:lpstr>Advantages of a Ring Topology</vt:lpstr>
      <vt:lpstr>Disadvantages of a Ring Topology</vt:lpstr>
      <vt:lpstr>A hybrid topology: a star backbone with  three bus networks</vt:lpstr>
      <vt:lpstr>Network Category</vt:lpstr>
      <vt:lpstr>PowerPoint Presentation</vt:lpstr>
      <vt:lpstr>Evolution of Network /Internet</vt:lpstr>
      <vt:lpstr>Technology Revolution</vt:lpstr>
      <vt:lpstr>PowerPoint Presentation</vt:lpstr>
      <vt:lpstr>Internetworking</vt:lpstr>
      <vt:lpstr>1.3 The Internet</vt:lpstr>
      <vt:lpstr>Internet</vt:lpstr>
      <vt:lpstr>Brief History</vt:lpstr>
      <vt:lpstr>Brief History</vt:lpstr>
      <vt:lpstr>internet service providers  (ISPs)</vt:lpstr>
      <vt:lpstr>1.4 Protocols and Standards</vt:lpstr>
      <vt:lpstr>Protocols and Standards</vt:lpstr>
      <vt:lpstr>Protocols</vt:lpstr>
      <vt:lpstr>What’s a protocol?</vt:lpstr>
      <vt:lpstr>Protocols</vt:lpstr>
      <vt:lpstr>Protocols</vt:lpstr>
      <vt:lpstr>Protocols</vt:lpstr>
      <vt:lpstr>Standards</vt:lpstr>
      <vt:lpstr>Standards</vt:lpstr>
      <vt:lpstr>Standers Organization</vt:lpstr>
      <vt:lpstr>Standers Organization</vt:lpstr>
      <vt:lpstr>Standers Organization</vt:lpstr>
      <vt:lpstr>Standers Organization</vt:lpstr>
      <vt:lpstr>OSI Model</vt:lpstr>
      <vt:lpstr>PowerPoint Presentation</vt:lpstr>
      <vt:lpstr>Layer Architecture</vt:lpstr>
      <vt:lpstr>Open Systems Interconnection (OSI) Model</vt:lpstr>
      <vt:lpstr>OSI Reference Model: 7 Layers</vt:lpstr>
      <vt:lpstr>PowerPoint Presentation</vt:lpstr>
      <vt:lpstr>PowerPoint Presentation</vt:lpstr>
      <vt:lpstr>Exchange using the OSI Model</vt:lpstr>
      <vt:lpstr>PowerPoint Presentation</vt:lpstr>
      <vt:lpstr>Presentation Layer</vt:lpstr>
      <vt:lpstr>Transport Layer</vt:lpstr>
      <vt:lpstr>Flow Control</vt:lpstr>
      <vt:lpstr>PowerPoint Presentation</vt:lpstr>
      <vt:lpstr>Importance of Transport Layer</vt:lpstr>
      <vt:lpstr>Network Layer</vt:lpstr>
      <vt:lpstr>Importance of Network layer</vt:lpstr>
      <vt:lpstr>Data Link Layer</vt:lpstr>
      <vt:lpstr>PowerPoint Presentation</vt:lpstr>
      <vt:lpstr>Physical Layer</vt:lpstr>
      <vt:lpstr>PowerPoint Presentation</vt:lpstr>
      <vt:lpstr>Summary </vt:lpstr>
      <vt:lpstr>PowerPoint Presentation</vt:lpstr>
      <vt:lpstr>Introduction</vt:lpstr>
      <vt:lpstr>Application Layer</vt:lpstr>
      <vt:lpstr>Transport Layer</vt:lpstr>
      <vt:lpstr>PowerPoint Presentation</vt:lpstr>
      <vt:lpstr>Network Layer</vt:lpstr>
      <vt:lpstr>PowerPoint Presentation</vt:lpstr>
      <vt:lpstr>Data Link Layer and Physical Layer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</dc:title>
  <dc:creator>Behrouz Forouzan</dc:creator>
  <cp:lastModifiedBy>Prashanth Singaravelan</cp:lastModifiedBy>
  <cp:revision>99</cp:revision>
  <dcterms:created xsi:type="dcterms:W3CDTF">2019-11-25T11:06:16Z</dcterms:created>
  <dcterms:modified xsi:type="dcterms:W3CDTF">2021-04-08T05:20:35Z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2018-12-21T00:00:00Z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2019-11-25T00:00:00Z</vt:filetime>
  </property>
</Properties>
</file>